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abchaudary.me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i.drieverse.com" TargetMode="External"/><Relationship Id="rId3" Type="http://schemas.openxmlformats.org/officeDocument/2006/relationships/image" Target="../media/image2.jpg"/><Relationship Id="rId4" Type="http://schemas.openxmlformats.org/officeDocument/2006/relationships/image" Target="../media/image3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accountaire.com" TargetMode="External"/><Relationship Id="rId3" Type="http://schemas.openxmlformats.org/officeDocument/2006/relationships/image" Target="../media/image4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killsverx.com" TargetMode="External"/><Relationship Id="rId3" Type="http://schemas.openxmlformats.org/officeDocument/2006/relationships/hyperlink" Target="https://lms.skillsverx.com" TargetMode="External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eotools.abchaudary.me" TargetMode="Externa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ccountaire.com" TargetMode="Externa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drieverse.com" TargetMode="External"/><Relationship Id="rId3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hyperlink" Target="https://leadsyft.com" TargetMode="External"/><Relationship Id="rId4" Type="http://schemas.openxmlformats.org/officeDocument/2006/relationships/image" Target="../media/image13.jpg"/><Relationship Id="rId5" Type="http://schemas.openxmlformats.org/officeDocument/2006/relationships/hyperlink" Target="https://devodin.com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exacthardware.com" TargetMode="External"/><Relationship Id="rId3" Type="http://schemas.openxmlformats.org/officeDocument/2006/relationships/image" Target="../media/image14.jpg"/><Relationship Id="rId4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bchaudary.me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Relationship Id="rId5" Type="http://schemas.openxmlformats.org/officeDocument/2006/relationships/image" Target="../media/image19.jpg"/><Relationship Id="rId6" Type="http://schemas.openxmlformats.org/officeDocument/2006/relationships/image" Target="../media/image20.jpg"/><Relationship Id="rId7" Type="http://schemas.openxmlformats.org/officeDocument/2006/relationships/image" Target="../media/image21.jpg"/><Relationship Id="rId8" Type="http://schemas.openxmlformats.org/officeDocument/2006/relationships/image" Target="../media/image22.jpg"/><Relationship Id="rId9" Type="http://schemas.openxmlformats.org/officeDocument/2006/relationships/image" Target="../media/image23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image" Target="../media/image26.jpg"/><Relationship Id="rId4" Type="http://schemas.openxmlformats.org/officeDocument/2006/relationships/image" Target="../media/image2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Relationship Id="rId4" Type="http://schemas.openxmlformats.org/officeDocument/2006/relationships/image" Target="../media/image34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bchaudary.me/blog/claude-api-ocr-financial-aid-letters" TargetMode="External"/><Relationship Id="rId3" Type="http://schemas.openxmlformats.org/officeDocument/2006/relationships/image" Target="../media/image37.jpg"/><Relationship Id="rId4" Type="http://schemas.openxmlformats.org/officeDocument/2006/relationships/image" Target="../media/image38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g"/><Relationship Id="rId3" Type="http://schemas.openxmlformats.org/officeDocument/2006/relationships/hyperlink" Target="https://musicgen.abchaudary.me" TargetMode="External"/><Relationship Id="rId4" Type="http://schemas.openxmlformats.org/officeDocument/2006/relationships/image" Target="../media/image46.jpg"/><Relationship Id="rId5" Type="http://schemas.openxmlformats.org/officeDocument/2006/relationships/hyperlink" Target="https://psychedelica.abchaudary.me" TargetMode="External"/><Relationship Id="rId6" Type="http://schemas.openxmlformats.org/officeDocument/2006/relationships/image" Target="../media/image47.jpg"/><Relationship Id="rId7" Type="http://schemas.openxmlformats.org/officeDocument/2006/relationships/hyperlink" Target="https://audioviz.abchaudary.me" TargetMode="External"/><Relationship Id="rId8" Type="http://schemas.openxmlformats.org/officeDocument/2006/relationships/image" Target="../media/image48.jpg"/><Relationship Id="rId9" Type="http://schemas.openxmlformats.org/officeDocument/2006/relationships/hyperlink" Target="https://emotions-ai.abchaudary.me" TargetMode="External"/><Relationship Id="rId10" Type="http://schemas.openxmlformats.org/officeDocument/2006/relationships/image" Target="../media/image49.jpg"/><Relationship Id="rId11" Type="http://schemas.openxmlformats.org/officeDocument/2006/relationships/hyperlink" Target="https://algoviz.abchaudary.me" TargetMode="Externa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mailto:abchaudary@outlook.com" TargetMode="External"/><Relationship Id="rId4" Type="http://schemas.openxmlformats.org/officeDocument/2006/relationships/hyperlink" Target="https://linkedin.com/in/abchaudary" TargetMode="External"/><Relationship Id="rId5" Type="http://schemas.openxmlformats.org/officeDocument/2006/relationships/hyperlink" Target="https://abchaudary.me" TargetMode="External"/></Relationships>
</file>

<file path=ppt/slides/slide1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!!texture" descr="bgmai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ei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00000">
                  <a:alpha val="10000"/>
                </a:srgbClr>
              </a:gs>
              <a:gs pos="45000">
                <a:srgbClr val="000000">
                  <a:alpha val="35000"/>
                </a:srgbClr>
              </a:gs>
              <a:gs pos="100000">
                <a:srgbClr val="000000">
                  <a:alpha val="92000"/>
                </a:srgbClr>
              </a:gs>
            </a:gsLst>
            <a:lin scaled="0" ang="540000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" name="!!rgb-hairline"/>
          <p:cNvSpPr/>
          <p:nvPr/>
        </p:nvSpPr>
        <p:spPr>
          <a:xfrm>
            <a:off x="609600" y="368300"/>
            <a:ext cx="406400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label"/>
          <p:cNvSpPr txBox="1"/>
          <p:nvPr/>
        </p:nvSpPr>
        <p:spPr>
          <a:xfrm>
            <a:off x="609600" y="508000"/>
            <a:ext cx="5715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PORTFOLIO</a:t>
            </a:r>
          </a:p>
        </p:txBody>
      </p:sp>
      <p:sp>
        <p:nvSpPr>
          <p:cNvPr id="6" name="!!counter"/>
          <p:cNvSpPr txBox="1"/>
          <p:nvPr/>
        </p:nvSpPr>
        <p:spPr>
          <a:xfrm>
            <a:off x="9550400" y="508000"/>
            <a:ext cx="2032000" cy="14986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08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01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7" name="!!name"/>
          <p:cNvSpPr txBox="1"/>
          <p:nvPr/>
        </p:nvSpPr>
        <p:spPr>
          <a:xfrm>
            <a:off x="609600" y="2984500"/>
            <a:ext cx="9525000" cy="7950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6160"/>
              </a:lnSpc>
              <a:buNone/>
            </a:pPr>
            <a:r>
              <a:rPr sz="5600" b="1" i="0" spc="-10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Abdullah Chaudary</a:t>
            </a:r>
            <a:r>
              <a:rPr sz="5600" b="1" i="0" spc="-10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_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013200"/>
            <a:ext cx="9525000" cy="2933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10"/>
              </a:lnSpc>
              <a:buNone/>
            </a:pPr>
            <a:r>
              <a:rPr sz="1700" b="0" i="0">
                <a:solidFill>
                  <a:srgbClr val="E6E6E6"/>
                </a:solidFill>
                <a:latin typeface="Montserrat"/>
                <a:ea typeface="Montserrat"/>
                <a:cs typeface="Montserrat"/>
              </a:rPr>
              <a:t>I architected the AI product that became the main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293870"/>
            <a:ext cx="1902867" cy="2933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10"/>
              </a:lnSpc>
              <a:buNone/>
            </a:pPr>
            <a:r>
              <a:rPr sz="1700" b="0" i="0">
                <a:solidFill>
                  <a:srgbClr val="E6E6E6"/>
                </a:solidFill>
                <a:latin typeface="Montserrat"/>
                <a:ea typeface="Montserrat"/>
                <a:cs typeface="Montserrat"/>
              </a:rPr>
              <a:t>selling point of a </a:t>
            </a:r>
          </a:p>
        </p:txBody>
      </p:sp>
      <p:sp>
        <p:nvSpPr>
          <p:cNvPr id="10" name="!!600m"/>
          <p:cNvSpPr txBox="1"/>
          <p:nvPr/>
        </p:nvSpPr>
        <p:spPr>
          <a:xfrm>
            <a:off x="2487067" y="4287520"/>
            <a:ext cx="866080" cy="2933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10"/>
              </a:lnSpc>
              <a:buNone/>
            </a:pPr>
            <a:r>
              <a:rPr sz="17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$600M+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65847" y="4293870"/>
            <a:ext cx="3810000" cy="2933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10"/>
              </a:lnSpc>
              <a:buNone/>
            </a:pPr>
            <a:r>
              <a:rPr sz="1700" b="0" i="0">
                <a:solidFill>
                  <a:srgbClr val="E6E6E6"/>
                </a:solidFill>
                <a:latin typeface="Montserrat"/>
                <a:ea typeface="Montserrat"/>
                <a:cs typeface="Montserrat"/>
              </a:rPr>
              <a:t>acquisition.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953000"/>
            <a:ext cx="109728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Senior Full-Stack Engineer | Systems &amp; DevSecOps Architect | Tech Lead | AI/ML Engineering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096000"/>
            <a:ext cx="381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3"/>
              </a:rPr>
              <a:t>abchaudary.me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5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577516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ACQUISITION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02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name"/>
          <p:cNvSpPr txBox="1"/>
          <p:nvPr/>
        </p:nvSpPr>
        <p:spPr>
          <a:xfrm>
            <a:off x="1841555" y="508000"/>
            <a:ext cx="3810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 spc="160">
                <a:solidFill>
                  <a:srgbClr val="9E9E9E"/>
                </a:solidFill>
                <a:latin typeface="Source Code Pro"/>
                <a:ea typeface="Source Code Pro"/>
                <a:cs typeface="Source Code Pro"/>
              </a:rPr>
              <a:t>ABDULLAH CHAUDARY</a:t>
            </a:r>
          </a:p>
        </p:txBody>
      </p:sp>
      <p:sp>
        <p:nvSpPr>
          <p:cNvPr id="6" name="!!600m"/>
          <p:cNvSpPr txBox="1"/>
          <p:nvPr/>
        </p:nvSpPr>
        <p:spPr>
          <a:xfrm>
            <a:off x="558800" y="1206500"/>
            <a:ext cx="11049000" cy="20129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750"/>
              </a:lnSpc>
              <a:buNone/>
            </a:pPr>
            <a:r>
              <a:rPr sz="15000" b="1" i="0" spc="-40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$600M+</a:t>
            </a:r>
          </a:p>
        </p:txBody>
      </p:sp>
      <p:sp>
        <p:nvSpPr>
          <p:cNvPr id="7" name="!!title"/>
          <p:cNvSpPr txBox="1"/>
          <p:nvPr/>
        </p:nvSpPr>
        <p:spPr>
          <a:xfrm>
            <a:off x="609600" y="3556000"/>
            <a:ext cx="8255000" cy="1003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The AI product I wrote the proposal for, architected alone and led to production was the main selling point of the acquisition.</a:t>
            </a:r>
          </a:p>
        </p:txBody>
      </p:sp>
      <p:sp>
        <p:nvSpPr>
          <p:cNvPr id="8" name="!!rule"/>
          <p:cNvSpPr/>
          <p:nvPr/>
        </p:nvSpPr>
        <p:spPr>
          <a:xfrm>
            <a:off x="609600" y="5334000"/>
            <a:ext cx="10972800" cy="12700"/>
          </a:xfrm>
          <a:prstGeom prst="rect">
            <a:avLst/>
          </a:prstGeom>
          <a:solidFill>
            <a:srgbClr val="6A6A6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609600" y="5270500"/>
            <a:ext cx="139700" cy="139700"/>
          </a:xfrm>
          <a:prstGeom prst="rect">
            <a:avLst/>
          </a:prstGeom>
          <a:solidFill>
            <a:srgbClr val="000000"/>
          </a:solidFill>
          <a:ln w="1270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3317875" y="5270500"/>
            <a:ext cx="139700" cy="139700"/>
          </a:xfrm>
          <a:prstGeom prst="rect">
            <a:avLst/>
          </a:prstGeom>
          <a:solidFill>
            <a:srgbClr val="000000"/>
          </a:solidFill>
          <a:ln w="1270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6026150" y="5270500"/>
            <a:ext cx="139700" cy="1397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8734425" y="5270500"/>
            <a:ext cx="139700" cy="139700"/>
          </a:xfrm>
          <a:prstGeom prst="rect">
            <a:avLst/>
          </a:prstGeom>
          <a:solidFill>
            <a:srgbClr val="000000"/>
          </a:solidFill>
          <a:ln w="1270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11442700" y="5270500"/>
            <a:ext cx="139700" cy="139700"/>
          </a:xfrm>
          <a:prstGeom prst="rect">
            <a:avLst/>
          </a:prstGeom>
          <a:solidFill>
            <a:srgbClr val="000000"/>
          </a:solidFill>
          <a:ln w="12700">
            <a:solidFill>
              <a:srgbClr val="CFCFCF"/>
            </a:solidFill>
          </a:ln>
        </p:spPr>
        <p:txBody>
          <a:bodyPr rtlCol="0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9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866274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WHO I AM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03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12+ years building and securing production platforms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316228"/>
            <a:ext cx="9525000" cy="5105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60"/>
              </a:lnSpc>
              <a:buNone/>
            </a:pPr>
            <a:r>
              <a:rPr sz="14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Proposal, architecture, hardware, build, security, deploy, uptime. End-to-end ownership of web and mobile products across AWS, GCP, Azure and self-hosted environments.</a:t>
            </a:r>
          </a:p>
        </p:txBody>
      </p:sp>
      <p:sp>
        <p:nvSpPr>
          <p:cNvPr id="7" name="!!tile-1"/>
          <p:cNvSpPr/>
          <p:nvPr/>
        </p:nvSpPr>
        <p:spPr>
          <a:xfrm>
            <a:off x="609600" y="2730500"/>
            <a:ext cx="2609850" cy="1587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8" name="!!600m"/>
          <p:cNvSpPr txBox="1"/>
          <p:nvPr/>
        </p:nvSpPr>
        <p:spPr>
          <a:xfrm>
            <a:off x="787400" y="2984500"/>
            <a:ext cx="2355850" cy="4597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520"/>
              </a:lnSpc>
              <a:buNone/>
            </a:pPr>
            <a:r>
              <a:rPr sz="32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$600M+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7400" y="3619500"/>
            <a:ext cx="2292350" cy="218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20"/>
              </a:lnSpc>
              <a:buNone/>
            </a:pPr>
            <a:r>
              <a:rPr sz="12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acquisition</a:t>
            </a:r>
          </a:p>
        </p:txBody>
      </p:sp>
      <p:sp>
        <p:nvSpPr>
          <p:cNvPr id="10" name="!!tile-2"/>
          <p:cNvSpPr/>
          <p:nvPr/>
        </p:nvSpPr>
        <p:spPr>
          <a:xfrm>
            <a:off x="3397250" y="2730500"/>
            <a:ext cx="2609850" cy="1587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5050" y="2984500"/>
            <a:ext cx="2355850" cy="4597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520"/>
              </a:lnSpc>
              <a:buNone/>
            </a:pPr>
            <a:r>
              <a:rPr sz="3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99.95%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5050" y="3619500"/>
            <a:ext cx="2292350" cy="218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20"/>
              </a:lnSpc>
              <a:buNone/>
            </a:pPr>
            <a:r>
              <a:rPr sz="12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uptime</a:t>
            </a:r>
          </a:p>
        </p:txBody>
      </p:sp>
      <p:sp>
        <p:nvSpPr>
          <p:cNvPr id="13" name="!!tile-3"/>
          <p:cNvSpPr/>
          <p:nvPr/>
        </p:nvSpPr>
        <p:spPr>
          <a:xfrm>
            <a:off x="6184900" y="2730500"/>
            <a:ext cx="2609850" cy="1587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62700" y="2984500"/>
            <a:ext cx="2355850" cy="4597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520"/>
              </a:lnSpc>
              <a:buNone/>
            </a:pPr>
            <a:r>
              <a:rPr sz="3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~70%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3619500"/>
            <a:ext cx="2292350" cy="218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20"/>
              </a:lnSpc>
              <a:buNone/>
            </a:pPr>
            <a:r>
              <a:rPr sz="12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infra cost cut</a:t>
            </a:r>
          </a:p>
        </p:txBody>
      </p:sp>
      <p:sp>
        <p:nvSpPr>
          <p:cNvPr id="16" name="!!tile-4"/>
          <p:cNvSpPr/>
          <p:nvPr/>
        </p:nvSpPr>
        <p:spPr>
          <a:xfrm>
            <a:off x="8972550" y="2730500"/>
            <a:ext cx="2609850" cy="1587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150350" y="2984500"/>
            <a:ext cx="2355850" cy="4597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520"/>
              </a:lnSpc>
              <a:buNone/>
            </a:pPr>
            <a:r>
              <a:rPr sz="3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Up to 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50350" y="3619500"/>
            <a:ext cx="2292350" cy="218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20"/>
              </a:lnSpc>
              <a:buNone/>
            </a:pPr>
            <a:r>
              <a:rPr sz="12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teams of up to 20</a:t>
            </a:r>
          </a:p>
        </p:txBody>
      </p:sp>
      <p:sp>
        <p:nvSpPr>
          <p:cNvPr id="19" name="!!rule"/>
          <p:cNvSpPr/>
          <p:nvPr/>
        </p:nvSpPr>
        <p:spPr>
          <a:xfrm>
            <a:off x="609600" y="4572000"/>
            <a:ext cx="109728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09600" y="4762500"/>
            <a:ext cx="5715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2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INDUSTRIES SHIPPED INTO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5080000"/>
            <a:ext cx="773013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11200" y="5121910"/>
            <a:ext cx="595213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pharma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71513" y="5080000"/>
            <a:ext cx="1585144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573113" y="5121910"/>
            <a:ext cx="1407344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marketing research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145557" y="5080000"/>
            <a:ext cx="962199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247157" y="5121910"/>
            <a:ext cx="784399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healthcare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96655" y="5080000"/>
            <a:ext cx="731813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4298255" y="5121910"/>
            <a:ext cx="554013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EdTech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17368" y="5080000"/>
            <a:ext cx="765200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5118968" y="5121910"/>
            <a:ext cx="5874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FinTech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871468" y="5080000"/>
            <a:ext cx="783630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973068" y="5121910"/>
            <a:ext cx="60583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logistics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743998" y="5080000"/>
            <a:ext cx="936377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845598" y="5121910"/>
            <a:ext cx="758577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real estate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69275" y="5080000"/>
            <a:ext cx="1088231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7870875" y="5121910"/>
            <a:ext cx="910431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government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946406" y="5080000"/>
            <a:ext cx="1196975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048006" y="5121910"/>
            <a:ext cx="1019175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business tools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7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4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1155032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WHAT I DO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04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Four core disciplines</a:t>
            </a:r>
          </a:p>
        </p:txBody>
      </p:sp>
      <p:sp>
        <p:nvSpPr>
          <p:cNvPr id="6" name="!!tile-1"/>
          <p:cNvSpPr/>
          <p:nvPr/>
        </p:nvSpPr>
        <p:spPr>
          <a:xfrm>
            <a:off x="609600" y="1714500"/>
            <a:ext cx="5384800" cy="2095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38200" y="1930400"/>
            <a:ext cx="127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286000"/>
            <a:ext cx="4927600" cy="312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36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Full-stack product engineering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3048000"/>
            <a:ext cx="762000" cy="127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38200" y="3175000"/>
            <a:ext cx="4927600" cy="39941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22"/>
              </a:lnSpc>
              <a:buNone/>
            </a:pPr>
            <a:r>
              <a:rPr sz="1050" b="0" i="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Next.js · React · React Native · Vue.js · Nuxt.js · Django · FastAPI · Express</a:t>
            </a:r>
          </a:p>
        </p:txBody>
      </p:sp>
      <p:sp>
        <p:nvSpPr>
          <p:cNvPr id="11" name="!!tile-2"/>
          <p:cNvSpPr/>
          <p:nvPr/>
        </p:nvSpPr>
        <p:spPr>
          <a:xfrm>
            <a:off x="6197600" y="1714500"/>
            <a:ext cx="5384800" cy="2095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26200" y="1930400"/>
            <a:ext cx="127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6200" y="2286000"/>
            <a:ext cx="4927600" cy="612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36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DevSecOps and platform architecture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26200" y="3048000"/>
            <a:ext cx="762000" cy="127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26200" y="3175000"/>
            <a:ext cx="4927600" cy="39941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22"/>
              </a:lnSpc>
              <a:buNone/>
            </a:pPr>
            <a:r>
              <a:rPr sz="1050" b="0" i="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AWS · GCP · Azure · Docker · Kubernetes · Terraform · Ansible · GitLab CI/CD</a:t>
            </a:r>
          </a:p>
        </p:txBody>
      </p:sp>
      <p:sp>
        <p:nvSpPr>
          <p:cNvPr id="16" name="!!tile-3"/>
          <p:cNvSpPr/>
          <p:nvPr/>
        </p:nvSpPr>
        <p:spPr>
          <a:xfrm>
            <a:off x="609600" y="4013200"/>
            <a:ext cx="5384800" cy="2095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38200" y="4229100"/>
            <a:ext cx="127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4584700"/>
            <a:ext cx="4927600" cy="312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36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Self-hosted and production AI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8200" y="5346700"/>
            <a:ext cx="762000" cy="1270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838200" y="5473700"/>
            <a:ext cx="4927600" cy="39941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22"/>
              </a:lnSpc>
              <a:buNone/>
            </a:pPr>
            <a:r>
              <a:rPr sz="1050" b="0" i="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LLMs · RAG · Qdrant · Ollama · Qwen3 · MCP · agentic workflows · n8n</a:t>
            </a:r>
          </a:p>
        </p:txBody>
      </p:sp>
      <p:sp>
        <p:nvSpPr>
          <p:cNvPr id="21" name="!!tile-4"/>
          <p:cNvSpPr/>
          <p:nvPr/>
        </p:nvSpPr>
        <p:spPr>
          <a:xfrm>
            <a:off x="6197600" y="4013200"/>
            <a:ext cx="5384800" cy="20955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426200" y="4229100"/>
            <a:ext cx="127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26200" y="4584700"/>
            <a:ext cx="4927600" cy="312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36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Technical leadership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26200" y="5346700"/>
            <a:ext cx="762000" cy="127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426200" y="5473700"/>
            <a:ext cx="4927600" cy="39941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22"/>
              </a:lnSpc>
              <a:buNone/>
            </a:pPr>
            <a:r>
              <a:rPr sz="1050" b="0" i="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Teams of up to 20 · proposals that won the work · Jira and Git governance · AGENTS.md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4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6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8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6" grpId="0" animBg="1"/>
      <p:bldP spid="21" grpId="0" animBg="1"/>
      <p:bldP spid="7" grpId="0" animBg="1"/>
      <p:bldP spid="12" grpId="0" animBg="1"/>
      <p:bldP spid="17" grpId="0" animBg="1"/>
      <p:bldP spid="22" grpId="0" animBg="1"/>
      <p:bldP spid="8" grpId="0" animBg="1"/>
      <p:bldP spid="13" grpId="0" animBg="1"/>
      <p:bldP spid="18" grpId="0" animBg="1"/>
      <p:bldP spid="23" grpId="0" animBg="1"/>
      <p:bldP spid="9" grpId="0" animBg="1"/>
      <p:bldP spid="10" grpId="0" animBg="1"/>
      <p:bldP spid="14" grpId="0" animBg="1"/>
      <p:bldP spid="15" grpId="0" animBg="1"/>
      <p:bldP spid="19" grpId="0" animBg="1"/>
      <p:bldP spid="20" grpId="0" animBg="1"/>
      <p:bldP spid="24" grpId="0" animBg="1"/>
      <p:bldP spid="25" grpId="0" animBg="1"/>
    </p:bldLst>
  </p:timing>
</p:sld>
</file>

<file path=ppt/slides/slide5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1443789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LEADERSHIP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05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73025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Leading teams, clients and delivery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803400"/>
            <a:ext cx="508000" cy="1727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1100" y="1778000"/>
            <a:ext cx="6350000" cy="260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5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Teams of up to 20 across 5 concurrent products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2165350"/>
            <a:ext cx="69215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09600" y="2355850"/>
            <a:ext cx="508000" cy="1727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1100" y="2330450"/>
            <a:ext cx="6350000" cy="50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5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Proposals that won the work, including the one behind the $600M+ acquisition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2965450"/>
            <a:ext cx="69215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09600" y="3155950"/>
            <a:ext cx="508000" cy="1727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1100" y="3130550"/>
            <a:ext cx="6350000" cy="260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5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Onboarding and client meetings end to end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3517900"/>
            <a:ext cx="69215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09600" y="3708400"/>
            <a:ext cx="508000" cy="1727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1100" y="3683000"/>
            <a:ext cx="6350000" cy="260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5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Jira and Git governance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" y="4070350"/>
            <a:ext cx="69215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09600" y="4260850"/>
            <a:ext cx="508000" cy="1727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1100" y="4235450"/>
            <a:ext cx="6350000" cy="260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5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AGENTS.md engineering standards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9600" y="4622800"/>
            <a:ext cx="69215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09600" y="4813300"/>
            <a:ext cx="508000" cy="1727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1100" y="4787900"/>
            <a:ext cx="6350000" cy="260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5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Up to 10x client revenue on key initiatives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9600" y="5175250"/>
            <a:ext cx="69215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!!tile-4"/>
          <p:cNvSpPr/>
          <p:nvPr/>
        </p:nvSpPr>
        <p:spPr>
          <a:xfrm>
            <a:off x="8255000" y="1587500"/>
            <a:ext cx="3327400" cy="406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25" name="!!bignum"/>
          <p:cNvSpPr txBox="1"/>
          <p:nvPr/>
        </p:nvSpPr>
        <p:spPr>
          <a:xfrm>
            <a:off x="8255000" y="2095500"/>
            <a:ext cx="3327400" cy="2108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6500"/>
              </a:lnSpc>
              <a:buNone/>
            </a:pPr>
            <a:r>
              <a:rPr sz="16500" b="1" i="0" spc="-50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09000" y="4699000"/>
            <a:ext cx="2819400" cy="45847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people led across 5 concurrent products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6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1732547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01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06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bignum"/>
          <p:cNvSpPr txBox="1"/>
          <p:nvPr/>
        </p:nvSpPr>
        <p:spPr>
          <a:xfrm>
            <a:off x="546100" y="952500"/>
            <a:ext cx="5715000" cy="2679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1000"/>
              </a:lnSpc>
              <a:buNone/>
            </a:pPr>
            <a:r>
              <a:rPr sz="21000" b="1" i="0" spc="-70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01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4064000"/>
            <a:ext cx="6350000" cy="8234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3192"/>
              </a:lnSpc>
              <a:buNone/>
            </a:pPr>
            <a:r>
              <a:rPr sz="2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Products and platforms I built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039868"/>
            <a:ext cx="5715000" cy="2616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960"/>
              </a:lnSpc>
              <a:buNone/>
            </a:pPr>
            <a:r>
              <a:rPr sz="14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Live products, each designed, built and deployed end to end.</a:t>
            </a:r>
          </a:p>
        </p:txBody>
      </p:sp>
      <p:sp>
        <p:nvSpPr>
          <p:cNvPr id="8" name="!!prod-name"/>
          <p:cNvSpPr txBox="1"/>
          <p:nvPr/>
        </p:nvSpPr>
        <p:spPr>
          <a:xfrm>
            <a:off x="7874000" y="12700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1" i="0" spc="10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DRIEVERSE 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29500" y="13081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4000" y="16891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ACCOUNTAIRE FINTECH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29500" y="17272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74000" y="21082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SKILLSVERX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29500" y="21463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0" y="25273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SEO TOOLKIT SAAS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9500" y="25654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4000" y="29464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ACCOUNTAIRE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29500" y="29845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0" y="33655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DRIEVERSE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29500" y="34036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74000" y="37846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LEADSYFT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29500" y="38227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74000" y="42037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DEVODIN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29500" y="42418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74000" y="46228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EXACT HARDWARE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29500" y="46609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09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74000" y="50419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THE SELF-HOSTED PLATFORM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29500" y="50800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74000" y="5461000"/>
            <a:ext cx="3810000" cy="2438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20"/>
              </a:lnSpc>
              <a:buNone/>
            </a:pPr>
            <a:r>
              <a:rPr sz="1400" b="0" i="0" spc="100">
                <a:solidFill>
                  <a:srgbClr val="C9C9C9"/>
                </a:solidFill>
                <a:latin typeface="Source Code Pro"/>
                <a:ea typeface="Source Code Pro"/>
                <a:cs typeface="Source Code Pro"/>
              </a:rPr>
              <a:t>ABCHAUDARY.ME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29500" y="5499100"/>
            <a:ext cx="381000" cy="13271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45"/>
              </a:lnSpc>
              <a:buNone/>
            </a:pPr>
            <a:r>
              <a:rPr sz="7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11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4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4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63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81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4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4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4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2" grpId="0" animBg="1"/>
      <p:bldP spid="24" grpId="0" animBg="1"/>
      <p:bldP spid="26" grpId="0" animBg="1"/>
      <p:bldP spid="28" grpId="0" animBg="1"/>
    </p:bldLst>
  </p:timing>
</p:sld>
</file>

<file path=ppt/slides/slide7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2021305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AI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07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DrieVerse AI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74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cross-platform AI assistant on seven model providers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43050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ai.drieverse.com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000250"/>
            <a:ext cx="3810000" cy="4617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76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Web, desktop and phone from one codebase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63622"/>
            <a:ext cx="3810000" cy="2372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76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Meetings assistant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902458"/>
            <a:ext cx="3810000" cy="2372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76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Screen context with on-device redaction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241294"/>
            <a:ext cx="3810000" cy="2372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76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Dictation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580130"/>
            <a:ext cx="3810000" cy="2372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76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Phone-to-desktop remote control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3918966"/>
            <a:ext cx="3810000" cy="23723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76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Agentic workflows with approvals</a:t>
            </a:r>
          </a:p>
        </p:txBody>
      </p:sp>
      <p:sp>
        <p:nvSpPr>
          <p:cNvPr id="14" name="!!shot-a-r"/>
          <p:cNvSpPr/>
          <p:nvPr/>
        </p:nvSpPr>
        <p:spPr>
          <a:xfrm>
            <a:off x="4711700" y="1981200"/>
            <a:ext cx="5588000" cy="34925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5" name="!!shot-a-g"/>
          <p:cNvSpPr/>
          <p:nvPr/>
        </p:nvSpPr>
        <p:spPr>
          <a:xfrm>
            <a:off x="4749800" y="2019300"/>
            <a:ext cx="5588000" cy="34925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6" name="!!shot-a-b"/>
          <p:cNvSpPr/>
          <p:nvPr/>
        </p:nvSpPr>
        <p:spPr>
          <a:xfrm>
            <a:off x="4787900" y="2057400"/>
            <a:ext cx="5588000" cy="34925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7" name="!!shot-a" descr="v1-drieverse-ai-chat-thread-1440-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6000" y="2095500"/>
            <a:ext cx="5588000" cy="34925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8" name="!!shot-b-r"/>
          <p:cNvSpPr/>
          <p:nvPr/>
        </p:nvSpPr>
        <p:spPr>
          <a:xfrm>
            <a:off x="9791700" y="2298700"/>
            <a:ext cx="1760545" cy="3810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9" name="!!shot-b-g"/>
          <p:cNvSpPr/>
          <p:nvPr/>
        </p:nvSpPr>
        <p:spPr>
          <a:xfrm>
            <a:off x="9829800" y="2336800"/>
            <a:ext cx="1760545" cy="3810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0" name="!!shot-b-b"/>
          <p:cNvSpPr/>
          <p:nvPr/>
        </p:nvSpPr>
        <p:spPr>
          <a:xfrm>
            <a:off x="9867900" y="2374900"/>
            <a:ext cx="1760545" cy="3810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1" name="!!shot-b" descr="v1-drieverse-ai-chat-thread-390-dar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6000" y="2413000"/>
            <a:ext cx="1760545" cy="3810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6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2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68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4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6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2310063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AI · ARCHITECTURE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08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DrieVerse AI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8509000" cy="64973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508"/>
              </a:lnSpc>
              <a:buNone/>
            </a:pPr>
            <a:r>
              <a:rPr sz="22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One codebase across web, desktop and mobile, with sandboxed agent runs</a:t>
            </a:r>
          </a:p>
        </p:txBody>
      </p:sp>
      <p:sp>
        <p:nvSpPr>
          <p:cNvPr id="7" name="!!shot-a-r"/>
          <p:cNvSpPr/>
          <p:nvPr/>
        </p:nvSpPr>
        <p:spPr>
          <a:xfrm>
            <a:off x="9220200" y="711200"/>
            <a:ext cx="1498600" cy="93662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8" name="!!shot-a-g"/>
          <p:cNvSpPr/>
          <p:nvPr/>
        </p:nvSpPr>
        <p:spPr>
          <a:xfrm>
            <a:off x="9258300" y="749300"/>
            <a:ext cx="1498600" cy="93662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9" name="!!shot-a-b"/>
          <p:cNvSpPr/>
          <p:nvPr/>
        </p:nvSpPr>
        <p:spPr>
          <a:xfrm>
            <a:off x="9296400" y="787400"/>
            <a:ext cx="1498600" cy="93662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0" name="!!shot-a" descr="v1-drieverse-ai-chat-thread-1440-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0" y="825500"/>
            <a:ext cx="1498600" cy="93662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1" name="!!shot-b-r"/>
          <p:cNvSpPr/>
          <p:nvPr/>
        </p:nvSpPr>
        <p:spPr>
          <a:xfrm>
            <a:off x="10871200" y="711200"/>
            <a:ext cx="440136" cy="9525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2" name="!!shot-b-g"/>
          <p:cNvSpPr/>
          <p:nvPr/>
        </p:nvSpPr>
        <p:spPr>
          <a:xfrm>
            <a:off x="10909300" y="749300"/>
            <a:ext cx="440136" cy="9525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3" name="!!shot-b-b"/>
          <p:cNvSpPr/>
          <p:nvPr/>
        </p:nvSpPr>
        <p:spPr>
          <a:xfrm>
            <a:off x="10947400" y="787400"/>
            <a:ext cx="440136" cy="9525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4" name="!!shot-b" descr="v1-drieverse-ai-chat-thread-390-dar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5500" y="825500"/>
            <a:ext cx="440136" cy="9525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grpSp>
        <p:nvGrpSpPr>
          <p:cNvPr id="17" name="g-zone-clients-one-next-js-16-ui"/>
          <p:cNvGrpSpPr/>
          <p:nvPr/>
        </p:nvGrpSpPr>
        <p:grpSpPr>
          <a:xfrm>
            <a:off x="979306" y="1905000"/>
            <a:ext cx="6563087" cy="1169423"/>
            <a:chOff x="979306" y="1905000"/>
            <a:chExt cx="6563087" cy="1169423"/>
          </a:xfrm>
        </p:grpSpPr>
        <p:sp>
          <p:nvSpPr>
            <p:cNvPr id="15" name="Rectangle 14"/>
            <p:cNvSpPr/>
            <p:nvPr/>
          </p:nvSpPr>
          <p:spPr>
            <a:xfrm>
              <a:off x="979306" y="1905000"/>
              <a:ext cx="6563087" cy="1169423"/>
            </a:xfrm>
            <a:prstGeom prst="rect">
              <a:avLst/>
            </a:prstGeom>
            <a:noFill/>
            <a:ln w="8890">
              <a:solidFill>
                <a:srgbClr val="6A6A6A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16" name="TextBox 15"/>
            <p:cNvSpPr txBox="1"/>
            <p:nvPr/>
          </p:nvSpPr>
          <p:spPr>
            <a:xfrm>
              <a:off x="1086702" y="1972946"/>
              <a:ext cx="1776647" cy="15231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99"/>
                </a:lnSpc>
                <a:buNone/>
              </a:pPr>
              <a:r>
                <a:rPr sz="845" b="0" i="0">
                  <a:solidFill>
                    <a:srgbClr val="B0B0B0"/>
                  </a:solidFill>
                  <a:latin typeface="Source Code Pro"/>
                  <a:ea typeface="Source Code Pro"/>
                  <a:cs typeface="Source Code Pro"/>
                </a:rPr>
                <a:t>CLIENTS: ONE NEXT.JS 16 UI</a:t>
              </a:r>
            </a:p>
          </p:txBody>
        </p:sp>
      </p:grpSp>
      <p:sp>
        <p:nvSpPr>
          <p:cNvPr id="18" name="!!node"/>
          <p:cNvSpPr/>
          <p:nvPr/>
        </p:nvSpPr>
        <p:spPr>
          <a:xfrm>
            <a:off x="1086702" y="2191389"/>
            <a:ext cx="2028591" cy="453450"/>
          </a:xfrm>
          <a:prstGeom prst="roundRect">
            <a:avLst>
              <a:gd name="adj" fmla="val 3947"/>
            </a:avLst>
          </a:prstGeom>
          <a:solidFill>
            <a:srgbClr val="000000"/>
          </a:solidFill>
          <a:ln w="8949">
            <a:solidFill>
              <a:srgbClr val="E0E0E0"/>
            </a:solidFill>
          </a:ln>
        </p:spPr>
        <p:txBody>
          <a:bodyPr rtlCol="0" anchor="ctr"/>
          <a:lstStyle/>
          <a:p/>
        </p:txBody>
      </p:sp>
      <p:sp>
        <p:nvSpPr>
          <p:cNvPr id="19" name="g-box-browser-1"/>
          <p:cNvSpPr txBox="1"/>
          <p:nvPr/>
        </p:nvSpPr>
        <p:spPr>
          <a:xfrm>
            <a:off x="1800546" y="2244204"/>
            <a:ext cx="600902" cy="1833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344"/>
              </a:lnSpc>
              <a:buNone/>
            </a:pPr>
            <a:r>
              <a:rPr sz="1033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Browser</a:t>
            </a:r>
          </a:p>
        </p:txBody>
      </p:sp>
      <p:sp>
        <p:nvSpPr>
          <p:cNvPr id="20" name="g-box-browser-2"/>
          <p:cNvSpPr txBox="1"/>
          <p:nvPr/>
        </p:nvSpPr>
        <p:spPr>
          <a:xfrm>
            <a:off x="1631203" y="2423806"/>
            <a:ext cx="939590" cy="160071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160"/>
              </a:lnSpc>
              <a:buNone/>
            </a:pPr>
            <a:r>
              <a:rPr sz="892" b="0" i="0">
                <a:solidFill>
                  <a:srgbClr val="C4C4C4"/>
                </a:solidFill>
                <a:latin typeface="Source Code Pro"/>
                <a:ea typeface="Source Code Pro"/>
                <a:cs typeface="Source Code Pro"/>
              </a:rPr>
              <a:t>Next.js 16 UI</a:t>
            </a:r>
          </a:p>
        </p:txBody>
      </p:sp>
      <p:grpSp>
        <p:nvGrpSpPr>
          <p:cNvPr id="24" name="g-box-desktop"/>
          <p:cNvGrpSpPr/>
          <p:nvPr/>
        </p:nvGrpSpPr>
        <p:grpSpPr>
          <a:xfrm>
            <a:off x="3246555" y="2191389"/>
            <a:ext cx="2028591" cy="453450"/>
            <a:chOff x="3246555" y="2191389"/>
            <a:chExt cx="2028591" cy="453450"/>
          </a:xfrm>
        </p:grpSpPr>
        <p:sp>
          <p:nvSpPr>
            <p:cNvPr id="21" name="Rounded Rectangle 20"/>
            <p:cNvSpPr/>
            <p:nvPr/>
          </p:nvSpPr>
          <p:spPr>
            <a:xfrm>
              <a:off x="3246555" y="2191389"/>
              <a:ext cx="2028591" cy="453450"/>
            </a:xfrm>
            <a:prstGeom prst="roundRect">
              <a:avLst>
                <a:gd name="adj" fmla="val 3947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2" name="TextBox 21"/>
            <p:cNvSpPr txBox="1"/>
            <p:nvPr/>
          </p:nvSpPr>
          <p:spPr>
            <a:xfrm>
              <a:off x="3960399" y="2244204"/>
              <a:ext cx="600902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Desktop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755894" y="2423806"/>
              <a:ext cx="1009912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Electron shell</a:t>
              </a:r>
            </a:p>
          </p:txBody>
        </p:sp>
      </p:grpSp>
      <p:grpSp>
        <p:nvGrpSpPr>
          <p:cNvPr id="28" name="g-box-phone"/>
          <p:cNvGrpSpPr/>
          <p:nvPr/>
        </p:nvGrpSpPr>
        <p:grpSpPr>
          <a:xfrm>
            <a:off x="5406407" y="2191389"/>
            <a:ext cx="2028591" cy="453450"/>
            <a:chOff x="5406407" y="2191389"/>
            <a:chExt cx="2028591" cy="453450"/>
          </a:xfrm>
        </p:grpSpPr>
        <p:sp>
          <p:nvSpPr>
            <p:cNvPr id="25" name="Rounded Rectangle 24"/>
            <p:cNvSpPr/>
            <p:nvPr/>
          </p:nvSpPr>
          <p:spPr>
            <a:xfrm>
              <a:off x="5406407" y="2191389"/>
              <a:ext cx="2028591" cy="453450"/>
            </a:xfrm>
            <a:prstGeom prst="roundRect">
              <a:avLst>
                <a:gd name="adj" fmla="val 3947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6" name="TextBox 25"/>
            <p:cNvSpPr txBox="1"/>
            <p:nvPr/>
          </p:nvSpPr>
          <p:spPr>
            <a:xfrm>
              <a:off x="6202466" y="2244204"/>
              <a:ext cx="436473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Phone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80585" y="2423806"/>
              <a:ext cx="1080234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Capacitor shell</a:t>
              </a:r>
            </a:p>
          </p:txBody>
        </p:sp>
      </p:grpSp>
      <p:grpSp>
        <p:nvGrpSpPr>
          <p:cNvPr id="31" name="g-box-platform-contract-shared-tes"/>
          <p:cNvGrpSpPr/>
          <p:nvPr/>
        </p:nvGrpSpPr>
        <p:grpSpPr>
          <a:xfrm>
            <a:off x="1086702" y="2716436"/>
            <a:ext cx="6348295" cy="262523"/>
            <a:chOff x="1086702" y="2716436"/>
            <a:chExt cx="6348295" cy="262523"/>
          </a:xfrm>
        </p:grpSpPr>
        <p:sp>
          <p:nvSpPr>
            <p:cNvPr id="29" name="Rounded Rectangle 28"/>
            <p:cNvSpPr/>
            <p:nvPr/>
          </p:nvSpPr>
          <p:spPr>
            <a:xfrm>
              <a:off x="1086702" y="2716436"/>
              <a:ext cx="6348295" cy="262523"/>
            </a:xfrm>
            <a:prstGeom prst="roundRect">
              <a:avLst>
                <a:gd name="adj" fmla="val 6818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0" name="TextBox 29"/>
            <p:cNvSpPr txBox="1"/>
            <p:nvPr/>
          </p:nvSpPr>
          <p:spPr>
            <a:xfrm>
              <a:off x="2768286" y="2751352"/>
              <a:ext cx="2985127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Platform contract, shared test suite</a:t>
              </a:r>
            </a:p>
          </p:txBody>
        </p:sp>
      </p:grpSp>
      <p:grpSp>
        <p:nvGrpSpPr>
          <p:cNvPr id="41" name="g-box-seven-model-providers"/>
          <p:cNvGrpSpPr/>
          <p:nvPr/>
        </p:nvGrpSpPr>
        <p:grpSpPr>
          <a:xfrm>
            <a:off x="979306" y="3336946"/>
            <a:ext cx="1909262" cy="1551275"/>
            <a:chOff x="979306" y="3336946"/>
            <a:chExt cx="1909262" cy="1551275"/>
          </a:xfrm>
        </p:grpSpPr>
        <p:sp>
          <p:nvSpPr>
            <p:cNvPr id="32" name="Rounded Rectangle 31"/>
            <p:cNvSpPr/>
            <p:nvPr/>
          </p:nvSpPr>
          <p:spPr>
            <a:xfrm>
              <a:off x="979306" y="3336946"/>
              <a:ext cx="1909262" cy="1551275"/>
            </a:xfrm>
            <a:prstGeom prst="roundRect">
              <a:avLst>
                <a:gd name="adj" fmla="val 1153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3" name="TextBox 32"/>
            <p:cNvSpPr txBox="1"/>
            <p:nvPr/>
          </p:nvSpPr>
          <p:spPr>
            <a:xfrm>
              <a:off x="1086702" y="3473291"/>
              <a:ext cx="1751907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Seven model providers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86702" y="3652893"/>
              <a:ext cx="658301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Anthropic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86702" y="3808021"/>
              <a:ext cx="447334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OpenAI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086702" y="3963148"/>
              <a:ext cx="939590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Google Gemini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86702" y="4118276"/>
              <a:ext cx="517656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Mistral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86702" y="4273403"/>
              <a:ext cx="236367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xAI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086702" y="4428531"/>
              <a:ext cx="587978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DeepSeek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086702" y="4583658"/>
              <a:ext cx="728623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OpenRouter</a:t>
              </a:r>
            </a:p>
          </p:txBody>
        </p:sp>
      </p:grpSp>
      <p:grpSp>
        <p:nvGrpSpPr>
          <p:cNvPr id="45" name="g-box-express-5-api"/>
          <p:cNvGrpSpPr/>
          <p:nvPr/>
        </p:nvGrpSpPr>
        <p:grpSpPr>
          <a:xfrm>
            <a:off x="3127226" y="3336946"/>
            <a:ext cx="2088255" cy="501181"/>
            <a:chOff x="3127226" y="3336946"/>
            <a:chExt cx="2088255" cy="501181"/>
          </a:xfrm>
        </p:grpSpPr>
        <p:sp>
          <p:nvSpPr>
            <p:cNvPr id="42" name="Rounded Rectangle 41"/>
            <p:cNvSpPr/>
            <p:nvPr/>
          </p:nvSpPr>
          <p:spPr>
            <a:xfrm>
              <a:off x="3127226" y="3336946"/>
              <a:ext cx="2088255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11932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3" name="TextBox 42"/>
            <p:cNvSpPr txBox="1"/>
            <p:nvPr/>
          </p:nvSpPr>
          <p:spPr>
            <a:xfrm>
              <a:off x="3234622" y="3413627"/>
              <a:ext cx="1094190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Express 5 API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234622" y="3593229"/>
              <a:ext cx="1361523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+ WebSocket gateway</a:t>
              </a:r>
            </a:p>
          </p:txBody>
        </p:sp>
      </p:grpSp>
      <p:grpSp>
        <p:nvGrpSpPr>
          <p:cNvPr id="48" name="g-box-bullmq-worker"/>
          <p:cNvGrpSpPr/>
          <p:nvPr/>
        </p:nvGrpSpPr>
        <p:grpSpPr>
          <a:xfrm>
            <a:off x="5692796" y="3336946"/>
            <a:ext cx="1610940" cy="501181"/>
            <a:chOff x="5692796" y="3336946"/>
            <a:chExt cx="1610940" cy="501181"/>
          </a:xfrm>
        </p:grpSpPr>
        <p:sp>
          <p:nvSpPr>
            <p:cNvPr id="46" name="Rounded Rectangle 45"/>
            <p:cNvSpPr/>
            <p:nvPr/>
          </p:nvSpPr>
          <p:spPr>
            <a:xfrm>
              <a:off x="5692796" y="3336946"/>
              <a:ext cx="1610940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7" name="TextBox 46"/>
            <p:cNvSpPr txBox="1"/>
            <p:nvPr/>
          </p:nvSpPr>
          <p:spPr>
            <a:xfrm>
              <a:off x="5951171" y="3491191"/>
              <a:ext cx="1094190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BullMQ worker</a:t>
              </a:r>
            </a:p>
          </p:txBody>
        </p:sp>
      </p:grpSp>
      <p:grpSp>
        <p:nvGrpSpPr>
          <p:cNvPr id="51" name="g-box-mongodb-8"/>
          <p:cNvGrpSpPr/>
          <p:nvPr/>
        </p:nvGrpSpPr>
        <p:grpSpPr>
          <a:xfrm>
            <a:off x="3127226" y="4148383"/>
            <a:ext cx="1002362" cy="501181"/>
            <a:chOff x="3127226" y="4148383"/>
            <a:chExt cx="1002362" cy="501181"/>
          </a:xfrm>
        </p:grpSpPr>
        <p:sp>
          <p:nvSpPr>
            <p:cNvPr id="49" name="Rounded Rectangle 48"/>
            <p:cNvSpPr/>
            <p:nvPr/>
          </p:nvSpPr>
          <p:spPr>
            <a:xfrm>
              <a:off x="3127226" y="4148383"/>
              <a:ext cx="1002362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0" name="TextBox 49"/>
            <p:cNvSpPr txBox="1"/>
            <p:nvPr/>
          </p:nvSpPr>
          <p:spPr>
            <a:xfrm>
              <a:off x="3245741" y="4302627"/>
              <a:ext cx="765332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MongoDB 8</a:t>
              </a:r>
            </a:p>
          </p:txBody>
        </p:sp>
      </p:grpSp>
      <p:grpSp>
        <p:nvGrpSpPr>
          <p:cNvPr id="54" name="g-box-redis-7"/>
          <p:cNvGrpSpPr/>
          <p:nvPr/>
        </p:nvGrpSpPr>
        <p:grpSpPr>
          <a:xfrm>
            <a:off x="4195219" y="4148383"/>
            <a:ext cx="1002362" cy="501181"/>
            <a:chOff x="4195219" y="4148383"/>
            <a:chExt cx="1002362" cy="501181"/>
          </a:xfrm>
        </p:grpSpPr>
        <p:sp>
          <p:nvSpPr>
            <p:cNvPr id="52" name="Rounded Rectangle 51"/>
            <p:cNvSpPr/>
            <p:nvPr/>
          </p:nvSpPr>
          <p:spPr>
            <a:xfrm>
              <a:off x="4195219" y="4148383"/>
              <a:ext cx="1002362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3" name="TextBox 52"/>
            <p:cNvSpPr txBox="1"/>
            <p:nvPr/>
          </p:nvSpPr>
          <p:spPr>
            <a:xfrm>
              <a:off x="4395949" y="4302627"/>
              <a:ext cx="600902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Redis 7</a:t>
              </a:r>
            </a:p>
          </p:txBody>
        </p:sp>
      </p:grpSp>
      <p:grpSp>
        <p:nvGrpSpPr>
          <p:cNvPr id="58" name="g-box-s3-storage"/>
          <p:cNvGrpSpPr/>
          <p:nvPr/>
        </p:nvGrpSpPr>
        <p:grpSpPr>
          <a:xfrm>
            <a:off x="5263212" y="4148383"/>
            <a:ext cx="1002362" cy="501181"/>
            <a:chOff x="5263212" y="4148383"/>
            <a:chExt cx="1002362" cy="501181"/>
          </a:xfrm>
        </p:grpSpPr>
        <p:sp>
          <p:nvSpPr>
            <p:cNvPr id="55" name="Rounded Rectangle 54"/>
            <p:cNvSpPr/>
            <p:nvPr/>
          </p:nvSpPr>
          <p:spPr>
            <a:xfrm>
              <a:off x="5263212" y="4148383"/>
              <a:ext cx="1002362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6" name="TextBox 55"/>
            <p:cNvSpPr txBox="1"/>
            <p:nvPr/>
          </p:nvSpPr>
          <p:spPr>
            <a:xfrm>
              <a:off x="5340620" y="4225063"/>
              <a:ext cx="847546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S3 storage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5400082" y="4404665"/>
              <a:ext cx="728623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compatible</a:t>
              </a:r>
            </a:p>
          </p:txBody>
        </p:sp>
      </p:grpSp>
      <p:grpSp>
        <p:nvGrpSpPr>
          <p:cNvPr id="62" name="g-box-qdrant"/>
          <p:cNvGrpSpPr/>
          <p:nvPr/>
        </p:nvGrpSpPr>
        <p:grpSpPr>
          <a:xfrm>
            <a:off x="6331206" y="4148383"/>
            <a:ext cx="1002362" cy="501181"/>
            <a:chOff x="6331206" y="4148383"/>
            <a:chExt cx="1002362" cy="501181"/>
          </a:xfrm>
        </p:grpSpPr>
        <p:sp>
          <p:nvSpPr>
            <p:cNvPr id="59" name="Rounded Rectangle 58"/>
            <p:cNvSpPr/>
            <p:nvPr/>
          </p:nvSpPr>
          <p:spPr>
            <a:xfrm>
              <a:off x="6331206" y="4148383"/>
              <a:ext cx="1002362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0" name="TextBox 59"/>
            <p:cNvSpPr txBox="1"/>
            <p:nvPr/>
          </p:nvSpPr>
          <p:spPr>
            <a:xfrm>
              <a:off x="6573043" y="4225063"/>
              <a:ext cx="518688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Qdrant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573559" y="4404665"/>
              <a:ext cx="517656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vectors</a:t>
              </a:r>
            </a:p>
          </p:txBody>
        </p:sp>
      </p:grpSp>
      <p:grpSp>
        <p:nvGrpSpPr>
          <p:cNvPr id="66" name="g-box-agent-workflows-gvisor-sandb"/>
          <p:cNvGrpSpPr/>
          <p:nvPr/>
        </p:nvGrpSpPr>
        <p:grpSpPr>
          <a:xfrm>
            <a:off x="3127226" y="4959819"/>
            <a:ext cx="4415168" cy="501181"/>
            <a:chOff x="3127226" y="4959819"/>
            <a:chExt cx="4415168" cy="501181"/>
          </a:xfrm>
        </p:grpSpPr>
        <p:sp>
          <p:nvSpPr>
            <p:cNvPr id="63" name="Rounded Rectangle 62"/>
            <p:cNvSpPr/>
            <p:nvPr/>
          </p:nvSpPr>
          <p:spPr>
            <a:xfrm>
              <a:off x="3127226" y="4959819"/>
              <a:ext cx="4415168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4" name="TextBox 63"/>
            <p:cNvSpPr txBox="1"/>
            <p:nvPr/>
          </p:nvSpPr>
          <p:spPr>
            <a:xfrm>
              <a:off x="3234622" y="5036500"/>
              <a:ext cx="3642844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Agent workflows: gVisor-sandboxed Kubernetes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234622" y="5216101"/>
              <a:ext cx="2838291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one pod per run, default-deny networking</a:t>
              </a:r>
            </a:p>
          </p:txBody>
        </p:sp>
      </p:grpSp>
      <p:grpSp>
        <p:nvGrpSpPr>
          <p:cNvPr id="70" name="g-box-opentelemetry"/>
          <p:cNvGrpSpPr/>
          <p:nvPr/>
        </p:nvGrpSpPr>
        <p:grpSpPr>
          <a:xfrm>
            <a:off x="979306" y="4959819"/>
            <a:ext cx="1909262" cy="501181"/>
            <a:chOff x="979306" y="4959819"/>
            <a:chExt cx="1909262" cy="501181"/>
          </a:xfrm>
        </p:grpSpPr>
        <p:sp>
          <p:nvSpPr>
            <p:cNvPr id="67" name="Rounded Rectangle 66"/>
            <p:cNvSpPr/>
            <p:nvPr/>
          </p:nvSpPr>
          <p:spPr>
            <a:xfrm>
              <a:off x="979306" y="4959819"/>
              <a:ext cx="1909262" cy="501181"/>
            </a:xfrm>
            <a:prstGeom prst="roundRect">
              <a:avLst>
                <a:gd name="adj" fmla="val 3571"/>
              </a:avLst>
            </a:prstGeom>
            <a:solidFill>
              <a:srgbClr val="000000"/>
            </a:solidFill>
            <a:ln w="8949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8" name="TextBox 67"/>
            <p:cNvSpPr txBox="1"/>
            <p:nvPr/>
          </p:nvSpPr>
          <p:spPr>
            <a:xfrm>
              <a:off x="1086702" y="5036500"/>
              <a:ext cx="1094190" cy="18334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344"/>
                </a:lnSpc>
                <a:buNone/>
              </a:pPr>
              <a:r>
                <a:rPr sz="103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OpenTelemetry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86702" y="5216101"/>
              <a:ext cx="1291201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Prometheus metrics</a:t>
              </a:r>
            </a:p>
          </p:txBody>
        </p:sp>
      </p:grpSp>
      <p:sp>
        <p:nvSpPr>
          <p:cNvPr id="71" name="g-arrow-1"/>
          <p:cNvSpPr/>
          <p:nvPr/>
        </p:nvSpPr>
        <p:spPr>
          <a:xfrm>
            <a:off x="7303736" y="3587537"/>
            <a:ext cx="143195" cy="1372282"/>
          </a:xfrm>
          <a:custGeom>
            <a:avLst/>
            <a:gdLst/>
            <a:ahLst/>
            <a:cxnLst/>
            <a:rect l="l" t="t" r="r" b="b"/>
            <a:pathLst>
              <a:path w="143195" h="1372282">
                <a:moveTo>
                  <a:pt x="0" y="0"/>
                </a:moveTo>
                <a:lnTo>
                  <a:pt x="143195" y="0"/>
                </a:lnTo>
                <a:lnTo>
                  <a:pt x="143195" y="1372282"/>
                </a:lnTo>
              </a:path>
            </a:pathLst>
          </a:custGeom>
          <a:noFill/>
          <a:ln w="10160" cap="flat">
            <a:solidFill>
              <a:srgbClr val="A6A6A6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2" name="g-arrow-2"/>
          <p:cNvCxnSpPr/>
          <p:nvPr/>
        </p:nvCxnSpPr>
        <p:spPr>
          <a:xfrm>
            <a:off x="6832387" y="3993255"/>
            <a:ext cx="0" cy="155128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g-arrow-3"/>
          <p:cNvCxnSpPr/>
          <p:nvPr/>
        </p:nvCxnSpPr>
        <p:spPr>
          <a:xfrm>
            <a:off x="5764394" y="3993255"/>
            <a:ext cx="0" cy="155128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g-arrow-4"/>
          <p:cNvCxnSpPr/>
          <p:nvPr/>
        </p:nvCxnSpPr>
        <p:spPr>
          <a:xfrm>
            <a:off x="4696400" y="3993255"/>
            <a:ext cx="0" cy="155128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g-arrow-5"/>
          <p:cNvCxnSpPr/>
          <p:nvPr/>
        </p:nvCxnSpPr>
        <p:spPr>
          <a:xfrm>
            <a:off x="3628407" y="3993255"/>
            <a:ext cx="0" cy="155128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g-arrow-6"/>
          <p:cNvCxnSpPr/>
          <p:nvPr/>
        </p:nvCxnSpPr>
        <p:spPr>
          <a:xfrm>
            <a:off x="3628407" y="3993255"/>
            <a:ext cx="3203980" cy="0"/>
          </a:xfrm>
          <a:prstGeom prst="line">
            <a:avLst/>
          </a:prstGeom>
          <a:ln w="10160">
            <a:solidFill>
              <a:srgbClr val="A6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g-arrow-7"/>
          <p:cNvCxnSpPr/>
          <p:nvPr/>
        </p:nvCxnSpPr>
        <p:spPr>
          <a:xfrm>
            <a:off x="6498266" y="3838128"/>
            <a:ext cx="0" cy="155127"/>
          </a:xfrm>
          <a:prstGeom prst="line">
            <a:avLst/>
          </a:prstGeom>
          <a:ln w="10160">
            <a:solidFill>
              <a:srgbClr val="A6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g-arrow-8"/>
          <p:cNvCxnSpPr/>
          <p:nvPr/>
        </p:nvCxnSpPr>
        <p:spPr>
          <a:xfrm>
            <a:off x="4171353" y="3838128"/>
            <a:ext cx="0" cy="155127"/>
          </a:xfrm>
          <a:prstGeom prst="line">
            <a:avLst/>
          </a:prstGeom>
          <a:ln w="10160">
            <a:solidFill>
              <a:srgbClr val="A6A6A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-arrow-9"/>
          <p:cNvGrpSpPr/>
          <p:nvPr/>
        </p:nvGrpSpPr>
        <p:grpSpPr>
          <a:xfrm>
            <a:off x="5215481" y="3398723"/>
            <a:ext cx="477315" cy="188814"/>
            <a:chOff x="5215481" y="3398723"/>
            <a:chExt cx="477315" cy="188814"/>
          </a:xfrm>
        </p:grpSpPr>
        <p:sp>
          <p:nvSpPr>
            <p:cNvPr id="79" name="Rectangle 78"/>
            <p:cNvSpPr/>
            <p:nvPr/>
          </p:nvSpPr>
          <p:spPr>
            <a:xfrm>
              <a:off x="5288271" y="3419283"/>
              <a:ext cx="331734" cy="13603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rtlCol="0" anchor="ctr"/>
            <a:lstStyle/>
            <a:p/>
          </p:txBody>
        </p:sp>
        <p:cxnSp>
          <p:nvCxnSpPr>
            <p:cNvPr id="80" name="Connector 79"/>
            <p:cNvCxnSpPr/>
            <p:nvPr/>
          </p:nvCxnSpPr>
          <p:spPr>
            <a:xfrm>
              <a:off x="5215481" y="3587537"/>
              <a:ext cx="477315" cy="0"/>
            </a:xfrm>
            <a:prstGeom prst="line">
              <a:avLst/>
            </a:prstGeom>
            <a:ln w="10160">
              <a:solidFill>
                <a:srgbClr val="A6A6A6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5300794" y="3398723"/>
              <a:ext cx="306689" cy="16007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60"/>
                </a:lnSpc>
                <a:buNone/>
              </a:pPr>
              <a:r>
                <a:rPr sz="892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jobs</a:t>
              </a:r>
            </a:p>
          </p:txBody>
        </p:sp>
      </p:grpSp>
      <p:cxnSp>
        <p:nvCxnSpPr>
          <p:cNvPr id="83" name="g-arrow-10"/>
          <p:cNvCxnSpPr/>
          <p:nvPr/>
        </p:nvCxnSpPr>
        <p:spPr>
          <a:xfrm flipH="1">
            <a:off x="2888568" y="3587537"/>
            <a:ext cx="238658" cy="0"/>
          </a:xfrm>
          <a:prstGeom prst="line">
            <a:avLst/>
          </a:prstGeom>
          <a:ln w="11932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g-arrow-11"/>
          <p:cNvCxnSpPr/>
          <p:nvPr/>
        </p:nvCxnSpPr>
        <p:spPr>
          <a:xfrm>
            <a:off x="4171353" y="3074423"/>
            <a:ext cx="0" cy="262523"/>
          </a:xfrm>
          <a:prstGeom prst="line">
            <a:avLst/>
          </a:prstGeom>
          <a:ln w="11932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8255000" y="2095500"/>
            <a:ext cx="33274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Next.js in browser, Electron and Capacitor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255000" y="2395728"/>
            <a:ext cx="33274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Express 5 API + BullMQ worker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255000" y="2695956"/>
            <a:ext cx="33274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MongoDB 8, Redis, Qdrant, S3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255000" y="2996184"/>
            <a:ext cx="33274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gVisor pod per workflow run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255000" y="3296412"/>
            <a:ext cx="33274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Distroless read-only containers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09600" y="5715000"/>
            <a:ext cx="109728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1" name="TextBox 90"/>
          <p:cNvSpPr txBox="1"/>
          <p:nvPr/>
        </p:nvSpPr>
        <p:spPr>
          <a:xfrm>
            <a:off x="609600" y="5829300"/>
            <a:ext cx="2609850" cy="3340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53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~318k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09600" y="6184392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lines of code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397250" y="5829300"/>
            <a:ext cx="2609850" cy="3340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53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14,600+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397250" y="6184392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tests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184900" y="5829300"/>
            <a:ext cx="2609850" cy="3340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53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43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184900" y="6184392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ADRs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972550" y="5829300"/>
            <a:ext cx="2609850" cy="3340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53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5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972550" y="6184392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security reviews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2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2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2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2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2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2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2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2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2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8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2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4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2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2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8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2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8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4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38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6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2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2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2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8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84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2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2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2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8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62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38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4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8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60"/>
                            </p:stCondLst>
                            <p:childTnLst>
                              <p:par>
                                <p:cTn id="8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38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8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2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2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24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2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2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2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6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2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2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2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96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2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2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2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32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38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74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38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16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2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2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2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520"/>
                            </p:stCondLst>
                            <p:childTnLst>
                              <p:par>
                                <p:cTn id="1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38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94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2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2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32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3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2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2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32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68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4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4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76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112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1520"/>
                            </p:stCondLst>
                            <p:childTnLst>
                              <p:par>
                                <p:cTn id="1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4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4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202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4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2520"/>
                            </p:stCondLst>
                            <p:childTnLst>
                              <p:par>
                                <p:cTn id="1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4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4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4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3020"/>
                            </p:stCondLst>
                            <p:childTnLst>
                              <p:par>
                                <p:cTn id="1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4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4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4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71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</p:bldLst>
  </p:timing>
</p:sld>
</file>

<file path=ppt/slides/slide9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2598821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FINTECH · AI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09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Accountaire FinTech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6786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22"/>
              </a:lnSpc>
              <a:buNone/>
            </a:pPr>
            <a:r>
              <a:rPr sz="23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multi-currency money app with a confirm-before-write AI assistant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821688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app.accountaire.com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40788"/>
            <a:ext cx="4064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Multi-currency ledger with frozen FX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06980"/>
            <a:ext cx="4064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Receipts, bills, installments, lending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773172"/>
            <a:ext cx="4064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Bank import from email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039364"/>
            <a:ext cx="4064000" cy="3926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AI assistant with 31 tools, every write confirmed by the user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495548"/>
            <a:ext cx="4064000" cy="3926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Money rules enforced in code, services and 122 database checks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99100" y="1872488"/>
            <a:ext cx="5969000" cy="373062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5537200" y="1910588"/>
            <a:ext cx="5969000" cy="373062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5575300" y="1948688"/>
            <a:ext cx="5969000" cy="373062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6" name="Picture 15" descr="v1-accountaire-fintech-desktop-app-assista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3400" y="1986788"/>
            <a:ext cx="5969000" cy="373062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7" name="!!card"/>
          <p:cNvSpPr/>
          <p:nvPr/>
        </p:nvSpPr>
        <p:spPr>
          <a:xfrm>
            <a:off x="8166806" y="3598418"/>
            <a:ext cx="3216628" cy="649958"/>
          </a:xfrm>
          <a:prstGeom prst="roundRect">
            <a:avLst>
              <a:gd name="adj" fmla="val 7815"/>
            </a:avLst>
          </a:prstGeom>
          <a:noFill/>
          <a:ln w="19050">
            <a:solidFill>
              <a:srgbClr val="00FF00"/>
            </a:solidFill>
          </a:ln>
          <a:effectLst>
            <a:glow rad="50800">
              <a:srgbClr val="00FF00">
                <a:alpha val="45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609600" y="4066032"/>
            <a:ext cx="40640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09600" y="4180332"/>
            <a:ext cx="1278467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132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9600" y="4505452"/>
            <a:ext cx="1278467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endpoints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02367" y="4180332"/>
            <a:ext cx="1278467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2,200+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02367" y="4505452"/>
            <a:ext cx="1278467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automated tests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95133" y="4180332"/>
            <a:ext cx="1278467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95133" y="4505452"/>
            <a:ext cx="1278467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CI jobs</a:t>
            </a:r>
          </a:p>
        </p:txBody>
      </p:sp>
      <p:sp>
        <p:nvSpPr>
          <p:cNvPr id="25" name="!!node"/>
          <p:cNvSpPr/>
          <p:nvPr/>
        </p:nvSpPr>
        <p:spPr>
          <a:xfrm>
            <a:off x="609600" y="5740400"/>
            <a:ext cx="1143000" cy="584200"/>
          </a:xfrm>
          <a:prstGeom prst="roundRect">
            <a:avLst>
              <a:gd name="adj" fmla="val 3260"/>
            </a:avLst>
          </a:prstGeom>
          <a:solidFill>
            <a:srgbClr val="000000"/>
          </a:solidFill>
          <a:ln w="1270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6" name="g-box-vue-3-spa-1"/>
          <p:cNvSpPr txBox="1"/>
          <p:nvPr/>
        </p:nvSpPr>
        <p:spPr>
          <a:xfrm>
            <a:off x="776146" y="5847410"/>
            <a:ext cx="809909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Vue 3 SPA</a:t>
            </a:r>
          </a:p>
        </p:txBody>
      </p:sp>
      <p:sp>
        <p:nvSpPr>
          <p:cNvPr id="27" name="g-box-vue-3-spa-2"/>
          <p:cNvSpPr txBox="1"/>
          <p:nvPr/>
        </p:nvSpPr>
        <p:spPr>
          <a:xfrm>
            <a:off x="904937" y="6038558"/>
            <a:ext cx="552327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235"/>
              </a:lnSpc>
              <a:buNone/>
            </a:pPr>
            <a:r>
              <a:rPr sz="950" b="0" i="0">
                <a:solidFill>
                  <a:srgbClr val="C4C4C4"/>
                </a:solidFill>
                <a:latin typeface="Source Code Pro"/>
                <a:ea typeface="Source Code Pro"/>
                <a:cs typeface="Source Code Pro"/>
              </a:rPr>
              <a:t>browser</a:t>
            </a:r>
          </a:p>
        </p:txBody>
      </p:sp>
      <p:grpSp>
        <p:nvGrpSpPr>
          <p:cNvPr id="31" name="g-box-caddy"/>
          <p:cNvGrpSpPr/>
          <p:nvPr/>
        </p:nvGrpSpPr>
        <p:grpSpPr>
          <a:xfrm>
            <a:off x="1981200" y="5740400"/>
            <a:ext cx="1625600" cy="584200"/>
            <a:chOff x="1981200" y="5740400"/>
            <a:chExt cx="1625600" cy="584200"/>
          </a:xfrm>
        </p:grpSpPr>
        <p:sp>
          <p:nvSpPr>
            <p:cNvPr id="28" name="Rounded Rectangle 27"/>
            <p:cNvSpPr/>
            <p:nvPr/>
          </p:nvSpPr>
          <p:spPr>
            <a:xfrm>
              <a:off x="1981200" y="5740400"/>
              <a:ext cx="16256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12700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9" name="TextBox 28"/>
            <p:cNvSpPr txBox="1"/>
            <p:nvPr/>
          </p:nvSpPr>
          <p:spPr>
            <a:xfrm>
              <a:off x="2563381" y="5847410"/>
              <a:ext cx="461238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Caddy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066185" y="6038558"/>
              <a:ext cx="1455630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single public entry</a:t>
              </a:r>
            </a:p>
          </p:txBody>
        </p:sp>
      </p:grpSp>
      <p:grpSp>
        <p:nvGrpSpPr>
          <p:cNvPr id="35" name="g-box-fastapi"/>
          <p:cNvGrpSpPr/>
          <p:nvPr/>
        </p:nvGrpSpPr>
        <p:grpSpPr>
          <a:xfrm>
            <a:off x="3835400" y="5740400"/>
            <a:ext cx="2260600" cy="584200"/>
            <a:chOff x="3835400" y="5740400"/>
            <a:chExt cx="2260600" cy="584200"/>
          </a:xfrm>
        </p:grpSpPr>
        <p:sp>
          <p:nvSpPr>
            <p:cNvPr id="32" name="Rounded Rectangle 31"/>
            <p:cNvSpPr/>
            <p:nvPr/>
          </p:nvSpPr>
          <p:spPr>
            <a:xfrm>
              <a:off x="3835400" y="5740400"/>
              <a:ext cx="22606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12700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3" name="TextBox 32"/>
            <p:cNvSpPr txBox="1"/>
            <p:nvPr/>
          </p:nvSpPr>
          <p:spPr>
            <a:xfrm>
              <a:off x="4647913" y="5847410"/>
              <a:ext cx="635573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FastAPI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99146" y="6038558"/>
              <a:ext cx="2133108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API, services, domain, repos</a:t>
              </a:r>
            </a:p>
          </p:txBody>
        </p:sp>
      </p:grpSp>
      <p:grpSp>
        <p:nvGrpSpPr>
          <p:cNvPr id="39" name="g-box-postgresql"/>
          <p:cNvGrpSpPr/>
          <p:nvPr/>
        </p:nvGrpSpPr>
        <p:grpSpPr>
          <a:xfrm>
            <a:off x="6324600" y="5740400"/>
            <a:ext cx="1676400" cy="584200"/>
            <a:chOff x="6324600" y="5740400"/>
            <a:chExt cx="1676400" cy="584200"/>
          </a:xfrm>
        </p:grpSpPr>
        <p:sp>
          <p:nvSpPr>
            <p:cNvPr id="36" name="Rounded Rectangle 35"/>
            <p:cNvSpPr/>
            <p:nvPr/>
          </p:nvSpPr>
          <p:spPr>
            <a:xfrm>
              <a:off x="6324600" y="5740400"/>
              <a:ext cx="16764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9525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7" name="TextBox 36"/>
            <p:cNvSpPr txBox="1"/>
            <p:nvPr/>
          </p:nvSpPr>
          <p:spPr>
            <a:xfrm>
              <a:off x="6714262" y="5847410"/>
              <a:ext cx="897076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PostgreSQL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6397347" y="6038558"/>
              <a:ext cx="1530906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122 checks, triggers</a:t>
              </a:r>
            </a:p>
          </p:txBody>
        </p:sp>
      </p:grpSp>
      <p:grpSp>
        <p:nvGrpSpPr>
          <p:cNvPr id="43" name="g-box-supabase-openrouter"/>
          <p:cNvGrpSpPr/>
          <p:nvPr/>
        </p:nvGrpSpPr>
        <p:grpSpPr>
          <a:xfrm>
            <a:off x="8229600" y="5740400"/>
            <a:ext cx="3352800" cy="584200"/>
            <a:chOff x="8229600" y="5740400"/>
            <a:chExt cx="3352800" cy="584200"/>
          </a:xfrm>
        </p:grpSpPr>
        <p:sp>
          <p:nvSpPr>
            <p:cNvPr id="40" name="Rounded Rectangle 39"/>
            <p:cNvSpPr/>
            <p:nvPr/>
          </p:nvSpPr>
          <p:spPr>
            <a:xfrm>
              <a:off x="8229600" y="5740400"/>
              <a:ext cx="33528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9525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1" name="TextBox 40"/>
            <p:cNvSpPr txBox="1"/>
            <p:nvPr/>
          </p:nvSpPr>
          <p:spPr>
            <a:xfrm>
              <a:off x="9021624" y="5847410"/>
              <a:ext cx="1768753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Supabase, OpenRouter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9291098" y="6038558"/>
              <a:ext cx="1229804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Stripe, Postmark</a:t>
              </a:r>
            </a:p>
          </p:txBody>
        </p:sp>
      </p:grpSp>
      <p:cxnSp>
        <p:nvCxnSpPr>
          <p:cNvPr id="44" name="g-arrow-1"/>
          <p:cNvCxnSpPr/>
          <p:nvPr/>
        </p:nvCxnSpPr>
        <p:spPr>
          <a:xfrm>
            <a:off x="8001000" y="6032500"/>
            <a:ext cx="228600" cy="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g-arrow-2"/>
          <p:cNvCxnSpPr/>
          <p:nvPr/>
        </p:nvCxnSpPr>
        <p:spPr>
          <a:xfrm>
            <a:off x="6096000" y="6032500"/>
            <a:ext cx="228600" cy="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g-arrow-3"/>
          <p:cNvCxnSpPr/>
          <p:nvPr/>
        </p:nvCxnSpPr>
        <p:spPr>
          <a:xfrm>
            <a:off x="3606800" y="6032500"/>
            <a:ext cx="228600" cy="0"/>
          </a:xfrm>
          <a:prstGeom prst="line">
            <a:avLst/>
          </a:prstGeom>
          <a:ln w="1270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g-arrow-4"/>
          <p:cNvCxnSpPr/>
          <p:nvPr/>
        </p:nvCxnSpPr>
        <p:spPr>
          <a:xfrm>
            <a:off x="1752600" y="6032500"/>
            <a:ext cx="228600" cy="0"/>
          </a:xfrm>
          <a:prstGeom prst="line">
            <a:avLst/>
          </a:prstGeom>
          <a:ln w="1270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6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2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8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4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4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8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8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4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8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6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8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2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36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8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78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18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68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18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5" grpId="0" animBg="1"/>
      <p:bldP spid="26" grpId="0" animBg="1"/>
      <p:bldP spid="27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2887579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EDTECH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10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SkillsVerx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70764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736"/>
              </a:lnSpc>
              <a:buNone/>
            </a:pPr>
            <a:r>
              <a:rPr sz="24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An online academy with its own website, CMS and learning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850644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skillsverx.com</a:t>
            </a:r>
            <a:r>
              <a:rPr sz="1100" b="0" i="0">
                <a:solidFill>
                  <a:srgbClr val="9E9E9E"/>
                </a:solidFill>
                <a:latin typeface="Source Code Pro"/>
                <a:ea typeface="Source Code Pro"/>
                <a:cs typeface="Source Code Pro"/>
              </a:rPr>
              <a:t>   ·   </a:t>
            </a: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3"/>
              </a:rPr>
              <a:t>lms.skillsverx.com</a:t>
            </a:r>
          </a:p>
        </p:txBody>
      </p:sp>
      <p:grpSp>
        <p:nvGrpSpPr>
          <p:cNvPr id="10" name="g-zone-website-and-cms"/>
          <p:cNvGrpSpPr/>
          <p:nvPr/>
        </p:nvGrpSpPr>
        <p:grpSpPr>
          <a:xfrm>
            <a:off x="609600" y="2752344"/>
            <a:ext cx="3302000" cy="1016000"/>
            <a:chOff x="609600" y="2752344"/>
            <a:chExt cx="3302000" cy="1016000"/>
          </a:xfrm>
        </p:grpSpPr>
        <p:sp>
          <p:nvSpPr>
            <p:cNvPr id="8" name="Rectangle 7"/>
            <p:cNvSpPr/>
            <p:nvPr/>
          </p:nvSpPr>
          <p:spPr>
            <a:xfrm>
              <a:off x="609600" y="2752344"/>
              <a:ext cx="3302000" cy="1016000"/>
            </a:xfrm>
            <a:prstGeom prst="rect">
              <a:avLst/>
            </a:prstGeom>
            <a:noFill/>
            <a:ln w="8890">
              <a:solidFill>
                <a:srgbClr val="6A6A6A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9" name="TextBox 8"/>
            <p:cNvSpPr txBox="1"/>
            <p:nvPr/>
          </p:nvSpPr>
          <p:spPr>
            <a:xfrm>
              <a:off x="723900" y="2824658"/>
              <a:ext cx="1095325" cy="16129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70"/>
                </a:lnSpc>
                <a:buNone/>
              </a:pPr>
              <a:r>
                <a:rPr sz="900" b="0" i="0">
                  <a:solidFill>
                    <a:srgbClr val="B0B0B0"/>
                  </a:solidFill>
                  <a:latin typeface="Source Code Pro"/>
                  <a:ea typeface="Source Code Pro"/>
                  <a:cs typeface="Source Code Pro"/>
                </a:rPr>
                <a:t>WEBSITE AND CMS</a:t>
              </a:r>
            </a:p>
          </p:txBody>
        </p:sp>
      </p:grpSp>
      <p:grpSp>
        <p:nvGrpSpPr>
          <p:cNvPr id="13" name="g-zone-learning-platform"/>
          <p:cNvGrpSpPr/>
          <p:nvPr/>
        </p:nvGrpSpPr>
        <p:grpSpPr>
          <a:xfrm>
            <a:off x="4114800" y="2752344"/>
            <a:ext cx="3302000" cy="1016000"/>
            <a:chOff x="4114800" y="2752344"/>
            <a:chExt cx="3302000" cy="1016000"/>
          </a:xfrm>
        </p:grpSpPr>
        <p:sp>
          <p:nvSpPr>
            <p:cNvPr id="11" name="Rectangle 10"/>
            <p:cNvSpPr/>
            <p:nvPr/>
          </p:nvSpPr>
          <p:spPr>
            <a:xfrm>
              <a:off x="4114800" y="2752344"/>
              <a:ext cx="3302000" cy="1016000"/>
            </a:xfrm>
            <a:prstGeom prst="rect">
              <a:avLst/>
            </a:prstGeom>
            <a:noFill/>
            <a:ln w="8890">
              <a:solidFill>
                <a:srgbClr val="6A6A6A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12" name="TextBox 11"/>
            <p:cNvSpPr txBox="1"/>
            <p:nvPr/>
          </p:nvSpPr>
          <p:spPr>
            <a:xfrm>
              <a:off x="4229100" y="2824658"/>
              <a:ext cx="1237982" cy="16129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70"/>
                </a:lnSpc>
                <a:buNone/>
              </a:pPr>
              <a:r>
                <a:rPr sz="900" b="0" i="0">
                  <a:solidFill>
                    <a:srgbClr val="B0B0B0"/>
                  </a:solidFill>
                  <a:latin typeface="Source Code Pro"/>
                  <a:ea typeface="Source Code Pro"/>
                  <a:cs typeface="Source Code Pro"/>
                </a:rPr>
                <a:t>LEARNING PLATFORM</a:t>
              </a:r>
            </a:p>
          </p:txBody>
        </p:sp>
      </p:grpSp>
      <p:grpSp>
        <p:nvGrpSpPr>
          <p:cNvPr id="16" name="g-zone-live-classes"/>
          <p:cNvGrpSpPr/>
          <p:nvPr/>
        </p:nvGrpSpPr>
        <p:grpSpPr>
          <a:xfrm>
            <a:off x="8280400" y="2752344"/>
            <a:ext cx="3302000" cy="1016000"/>
            <a:chOff x="8280400" y="2752344"/>
            <a:chExt cx="3302000" cy="1016000"/>
          </a:xfrm>
        </p:grpSpPr>
        <p:sp>
          <p:nvSpPr>
            <p:cNvPr id="14" name="Rectangle 13"/>
            <p:cNvSpPr/>
            <p:nvPr/>
          </p:nvSpPr>
          <p:spPr>
            <a:xfrm>
              <a:off x="8280400" y="2752344"/>
              <a:ext cx="3302000" cy="1016000"/>
            </a:xfrm>
            <a:prstGeom prst="rect">
              <a:avLst/>
            </a:prstGeom>
            <a:noFill/>
            <a:ln w="8890">
              <a:solidFill>
                <a:srgbClr val="6A6A6A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15" name="TextBox 14"/>
            <p:cNvSpPr txBox="1"/>
            <p:nvPr/>
          </p:nvSpPr>
          <p:spPr>
            <a:xfrm>
              <a:off x="8394700" y="2824658"/>
              <a:ext cx="881340" cy="16129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170"/>
                </a:lnSpc>
                <a:buNone/>
              </a:pPr>
              <a:r>
                <a:rPr sz="900" b="0" i="0">
                  <a:solidFill>
                    <a:srgbClr val="B0B0B0"/>
                  </a:solidFill>
                  <a:latin typeface="Source Code Pro"/>
                  <a:ea typeface="Source Code Pro"/>
                  <a:cs typeface="Source Code Pro"/>
                </a:rPr>
                <a:t>LIVE CLASSES</a:t>
              </a:r>
            </a:p>
          </p:txBody>
        </p:sp>
      </p:grpSp>
      <p:sp>
        <p:nvSpPr>
          <p:cNvPr id="17" name="!!strip"/>
          <p:cNvSpPr/>
          <p:nvPr/>
        </p:nvSpPr>
        <p:spPr>
          <a:xfrm>
            <a:off x="609600" y="2269744"/>
            <a:ext cx="6807200" cy="317500"/>
          </a:xfrm>
          <a:prstGeom prst="roundRect">
            <a:avLst>
              <a:gd name="adj" fmla="val 6000"/>
            </a:avLst>
          </a:prstGeom>
          <a:solidFill>
            <a:srgbClr val="000000"/>
          </a:solidFill>
          <a:ln w="9525">
            <a:solidFill>
              <a:srgbClr val="E0E0E0"/>
            </a:solidFill>
          </a:ln>
        </p:spPr>
        <p:txBody>
          <a:bodyPr rtlCol="0" anchor="ctr"/>
          <a:lstStyle/>
          <a:p/>
        </p:txBody>
      </p:sp>
      <p:sp>
        <p:nvSpPr>
          <p:cNvPr id="18" name="g-box-cloudflare-in-front-of-the-s-1"/>
          <p:cNvSpPr txBox="1"/>
          <p:nvPr/>
        </p:nvSpPr>
        <p:spPr>
          <a:xfrm>
            <a:off x="2126396" y="2325954"/>
            <a:ext cx="3773609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Cloudflare in front of the site and the LMS</a:t>
            </a:r>
          </a:p>
        </p:txBody>
      </p:sp>
      <p:grpSp>
        <p:nvGrpSpPr>
          <p:cNvPr id="22" name="g-box-next-js-16-payload-cms-3"/>
          <p:cNvGrpSpPr/>
          <p:nvPr/>
        </p:nvGrpSpPr>
        <p:grpSpPr>
          <a:xfrm>
            <a:off x="723900" y="3057144"/>
            <a:ext cx="3073400" cy="584200"/>
            <a:chOff x="723900" y="3057144"/>
            <a:chExt cx="3073400" cy="584200"/>
          </a:xfrm>
        </p:grpSpPr>
        <p:sp>
          <p:nvSpPr>
            <p:cNvPr id="19" name="Rounded Rectangle 18"/>
            <p:cNvSpPr/>
            <p:nvPr/>
          </p:nvSpPr>
          <p:spPr>
            <a:xfrm>
              <a:off x="723900" y="3057144"/>
              <a:ext cx="30734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9525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0" name="TextBox 19"/>
            <p:cNvSpPr txBox="1"/>
            <p:nvPr/>
          </p:nvSpPr>
          <p:spPr>
            <a:xfrm>
              <a:off x="838200" y="3164154"/>
              <a:ext cx="2291759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Next.js 16 + Payload CMS 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200" y="3355302"/>
              <a:ext cx="1982557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one process, PostgreSQL 17</a:t>
              </a:r>
            </a:p>
          </p:txBody>
        </p:sp>
      </p:grpSp>
      <p:grpSp>
        <p:nvGrpSpPr>
          <p:cNvPr id="26" name="g-box-chamilo-lms-3"/>
          <p:cNvGrpSpPr/>
          <p:nvPr/>
        </p:nvGrpSpPr>
        <p:grpSpPr>
          <a:xfrm>
            <a:off x="4229100" y="3057144"/>
            <a:ext cx="3073400" cy="584200"/>
            <a:chOff x="4229100" y="3057144"/>
            <a:chExt cx="3073400" cy="584200"/>
          </a:xfrm>
        </p:grpSpPr>
        <p:sp>
          <p:nvSpPr>
            <p:cNvPr id="23" name="Rounded Rectangle 22"/>
            <p:cNvSpPr/>
            <p:nvPr/>
          </p:nvSpPr>
          <p:spPr>
            <a:xfrm>
              <a:off x="4229100" y="3057144"/>
              <a:ext cx="30734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12700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4" name="TextBox 23"/>
            <p:cNvSpPr txBox="1"/>
            <p:nvPr/>
          </p:nvSpPr>
          <p:spPr>
            <a:xfrm>
              <a:off x="4343400" y="3164154"/>
              <a:ext cx="1158579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Chamilo LMS 3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43400" y="3355302"/>
              <a:ext cx="2133108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custom container, MariaDB 11</a:t>
              </a:r>
            </a:p>
          </p:txBody>
        </p:sp>
      </p:grpSp>
      <p:grpSp>
        <p:nvGrpSpPr>
          <p:cNvPr id="30" name="g-box-bigbluebutton"/>
          <p:cNvGrpSpPr/>
          <p:nvPr/>
        </p:nvGrpSpPr>
        <p:grpSpPr>
          <a:xfrm>
            <a:off x="8394700" y="3057144"/>
            <a:ext cx="3073400" cy="584200"/>
            <a:chOff x="8394700" y="3057144"/>
            <a:chExt cx="3073400" cy="584200"/>
          </a:xfrm>
        </p:grpSpPr>
        <p:sp>
          <p:nvSpPr>
            <p:cNvPr id="27" name="Rounded Rectangle 26"/>
            <p:cNvSpPr/>
            <p:nvPr/>
          </p:nvSpPr>
          <p:spPr>
            <a:xfrm>
              <a:off x="8394700" y="3057144"/>
              <a:ext cx="3073400" cy="584200"/>
            </a:xfrm>
            <a:prstGeom prst="roundRect">
              <a:avLst>
                <a:gd name="adj" fmla="val 3260"/>
              </a:avLst>
            </a:prstGeom>
            <a:solidFill>
              <a:srgbClr val="000000"/>
            </a:solidFill>
            <a:ln w="12700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8" name="TextBox 27"/>
            <p:cNvSpPr txBox="1"/>
            <p:nvPr/>
          </p:nvSpPr>
          <p:spPr>
            <a:xfrm>
              <a:off x="8509000" y="3164154"/>
              <a:ext cx="1158579" cy="19431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430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BigBlueButton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509000" y="3355302"/>
              <a:ext cx="1756731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17 containers, DNS only</a:t>
              </a:r>
            </a:p>
          </p:txBody>
        </p:sp>
      </p:grpSp>
      <p:grpSp>
        <p:nvGrpSpPr>
          <p:cNvPr id="33" name="g-arrow-1"/>
          <p:cNvGrpSpPr/>
          <p:nvPr/>
        </p:nvGrpSpPr>
        <p:grpSpPr>
          <a:xfrm>
            <a:off x="7302500" y="3122892"/>
            <a:ext cx="1092200" cy="226352"/>
            <a:chOff x="7302500" y="3122892"/>
            <a:chExt cx="1092200" cy="226352"/>
          </a:xfrm>
        </p:grpSpPr>
        <p:cxnSp>
          <p:nvCxnSpPr>
            <p:cNvPr id="31" name="Connector 30"/>
            <p:cNvCxnSpPr/>
            <p:nvPr/>
          </p:nvCxnSpPr>
          <p:spPr>
            <a:xfrm>
              <a:off x="7302500" y="3349244"/>
              <a:ext cx="1092200" cy="0"/>
            </a:xfrm>
            <a:prstGeom prst="line">
              <a:avLst/>
            </a:prstGeom>
            <a:ln w="12700">
              <a:solidFill>
                <a:srgbClr val="00FF00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7610074" y="3122892"/>
              <a:ext cx="477052" cy="16954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5"/>
                </a:lnSpc>
                <a:buNone/>
              </a:pPr>
              <a:r>
                <a:rPr sz="950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plugin</a:t>
              </a:r>
            </a:p>
          </p:txBody>
        </p:sp>
      </p:grpSp>
      <p:cxnSp>
        <p:nvCxnSpPr>
          <p:cNvPr id="34" name="g-arrow-2"/>
          <p:cNvCxnSpPr/>
          <p:nvPr/>
        </p:nvCxnSpPr>
        <p:spPr>
          <a:xfrm>
            <a:off x="5765800" y="2587244"/>
            <a:ext cx="0" cy="46990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-arrow-3"/>
          <p:cNvCxnSpPr/>
          <p:nvPr/>
        </p:nvCxnSpPr>
        <p:spPr>
          <a:xfrm>
            <a:off x="2260600" y="2587244"/>
            <a:ext cx="0" cy="46990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!!card-r"/>
          <p:cNvSpPr/>
          <p:nvPr/>
        </p:nvSpPr>
        <p:spPr>
          <a:xfrm>
            <a:off x="546100" y="3908044"/>
            <a:ext cx="3403600" cy="21272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37" name="!!card-g"/>
          <p:cNvSpPr/>
          <p:nvPr/>
        </p:nvSpPr>
        <p:spPr>
          <a:xfrm>
            <a:off x="584200" y="3946144"/>
            <a:ext cx="3403600" cy="21272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8" name="!!card-b"/>
          <p:cNvSpPr/>
          <p:nvPr/>
        </p:nvSpPr>
        <p:spPr>
          <a:xfrm>
            <a:off x="622300" y="3984244"/>
            <a:ext cx="3403600" cy="21272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39" name="!!card" descr="v1-skillsverx-home-deskt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00" y="4022344"/>
            <a:ext cx="3403600" cy="21272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40" name="Rectangle 39"/>
          <p:cNvSpPr/>
          <p:nvPr/>
        </p:nvSpPr>
        <p:spPr>
          <a:xfrm>
            <a:off x="4305300" y="3908044"/>
            <a:ext cx="3403600" cy="21272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41" name="Rectangle 40"/>
          <p:cNvSpPr/>
          <p:nvPr/>
        </p:nvSpPr>
        <p:spPr>
          <a:xfrm>
            <a:off x="4343400" y="3946144"/>
            <a:ext cx="3403600" cy="21272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42" name="Rectangle 41"/>
          <p:cNvSpPr/>
          <p:nvPr/>
        </p:nvSpPr>
        <p:spPr>
          <a:xfrm>
            <a:off x="4381500" y="3984244"/>
            <a:ext cx="3403600" cy="21272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43" name="Picture 42" descr="lms-login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4022344"/>
            <a:ext cx="3403600" cy="21272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44" name="TextBox 43"/>
          <p:cNvSpPr txBox="1"/>
          <p:nvPr/>
        </p:nvSpPr>
        <p:spPr>
          <a:xfrm>
            <a:off x="609600" y="6276594"/>
            <a:ext cx="3454400" cy="43332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56"/>
              </a:lnSpc>
              <a:buNone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Next.js + Payload site with 40 course offerings, coupons and certificate verification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68800" y="6276594"/>
            <a:ext cx="3454400" cy="2230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56"/>
              </a:lnSpc>
              <a:buNone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Chamilo LMS 3 in a custom container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28000" y="4022344"/>
            <a:ext cx="3454400" cy="5384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070"/>
              </a:lnSpc>
              <a:buNone/>
            </a:pPr>
            <a:r>
              <a:rPr sz="15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17-container BigBlueButton live classes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2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2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4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4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6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6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18" grpId="0" animBg="1"/>
      <p:bldP spid="36" grpId="0" animBg="1"/>
      <p:bldP spid="37" grpId="0" animBg="1"/>
      <p:bldP spid="38" grpId="0" animBg="1"/>
      <p:bldP spid="44" grpId="0" animBg="1"/>
      <p:bldP spid="40" grpId="0" animBg="1"/>
      <p:bldP spid="41" grpId="0" animBg="1"/>
      <p:bldP spid="42" grpId="0" animBg="1"/>
      <p:bldP spid="45" grpId="0" animBg="1"/>
      <p:bldP spid="46" grpId="0" animBg="1"/>
    </p:bldLst>
  </p:timing>
</p:sld>
</file>

<file path=ppt/slides/slide11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3176337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SAAS · AI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11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SEO Toolkit SaaS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601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736"/>
              </a:lnSpc>
              <a:buNone/>
            </a:pPr>
            <a:r>
              <a:rPr sz="24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White-label Local SEO audits for agencies, generated live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03172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seotools.abchaudary.me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896872"/>
            <a:ext cx="3556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White-labelled audit page per agency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163064"/>
            <a:ext cx="3556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Five weighted checks with graceful degradation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429256"/>
            <a:ext cx="3556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Live-filling report and branded PDF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695448"/>
            <a:ext cx="3556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Postgres queue and headless worker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2961640"/>
            <a:ext cx="3556000" cy="3926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Claude writes the summary, scoring stays deterministic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57700" y="1617472"/>
            <a:ext cx="4699000" cy="293687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495800" y="1655572"/>
            <a:ext cx="4699000" cy="293687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4533900" y="1693672"/>
            <a:ext cx="4699000" cy="293687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6" name="Picture 15" descr="v1-seo-toolkit-saas-desktop-report-comple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731772"/>
            <a:ext cx="4699000" cy="293687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9410700" y="1617472"/>
            <a:ext cx="2479438" cy="293687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9448800" y="1655572"/>
            <a:ext cx="2479438" cy="293687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9486900" y="1693672"/>
            <a:ext cx="2479438" cy="293687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0" name="Picture 19" descr="v1-seo-toolkit-saas-pdf-page-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0" y="1731772"/>
            <a:ext cx="2479438" cy="293687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4572000" y="4859147"/>
            <a:ext cx="1300480" cy="15303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05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Business Profile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0" y="5062347"/>
            <a:ext cx="1300480" cy="6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!!bar-1"/>
          <p:cNvSpPr/>
          <p:nvPr/>
        </p:nvSpPr>
        <p:spPr>
          <a:xfrm>
            <a:off x="4572000" y="5062347"/>
            <a:ext cx="1300480" cy="635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999480" y="4859147"/>
            <a:ext cx="1300480" cy="15303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05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Site speed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99480" y="5062347"/>
            <a:ext cx="1300480" cy="6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bar-2"/>
          <p:cNvSpPr/>
          <p:nvPr/>
        </p:nvSpPr>
        <p:spPr>
          <a:xfrm>
            <a:off x="5999480" y="5062347"/>
            <a:ext cx="1300480" cy="635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7426960" y="4859147"/>
            <a:ext cx="1300480" cy="15303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05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On-page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426960" y="5062347"/>
            <a:ext cx="1300480" cy="6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9" name="!!bar-3"/>
          <p:cNvSpPr/>
          <p:nvPr/>
        </p:nvSpPr>
        <p:spPr>
          <a:xfrm>
            <a:off x="7426960" y="5062347"/>
            <a:ext cx="1300480" cy="635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8854440" y="4859147"/>
            <a:ext cx="1300480" cy="15303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05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Backlinks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854440" y="5062347"/>
            <a:ext cx="1300480" cy="6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2" name="!!bar-4"/>
          <p:cNvSpPr/>
          <p:nvPr/>
        </p:nvSpPr>
        <p:spPr>
          <a:xfrm>
            <a:off x="8854440" y="5062347"/>
            <a:ext cx="1300480" cy="635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281920" y="4859147"/>
            <a:ext cx="1300480" cy="15303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05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Citations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281920" y="5062347"/>
            <a:ext cx="1300480" cy="635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5" name="!!bar-5"/>
          <p:cNvSpPr/>
          <p:nvPr/>
        </p:nvSpPr>
        <p:spPr>
          <a:xfrm>
            <a:off x="10281920" y="5062347"/>
            <a:ext cx="1300480" cy="635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  <p:grpSp>
        <p:nvGrpSpPr>
          <p:cNvPr id="39" name="g-box-prospect"/>
          <p:cNvGrpSpPr/>
          <p:nvPr/>
        </p:nvGrpSpPr>
        <p:grpSpPr>
          <a:xfrm>
            <a:off x="1893651" y="5867400"/>
            <a:ext cx="972766" cy="457200"/>
            <a:chOff x="1893651" y="5867400"/>
            <a:chExt cx="972766" cy="457200"/>
          </a:xfrm>
        </p:grpSpPr>
        <p:sp>
          <p:nvSpPr>
            <p:cNvPr id="36" name="Rounded Rectangle 35"/>
            <p:cNvSpPr/>
            <p:nvPr/>
          </p:nvSpPr>
          <p:spPr>
            <a:xfrm>
              <a:off x="1893651" y="5867400"/>
              <a:ext cx="972766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9727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7" name="TextBox 36"/>
            <p:cNvSpPr txBox="1"/>
            <p:nvPr/>
          </p:nvSpPr>
          <p:spPr>
            <a:xfrm>
              <a:off x="2101833" y="5954229"/>
              <a:ext cx="556403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Prospect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93911" y="6100640"/>
              <a:ext cx="772245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agency's page</a:t>
              </a:r>
            </a:p>
          </p:txBody>
        </p:sp>
      </p:grpSp>
      <p:grpSp>
        <p:nvGrpSpPr>
          <p:cNvPr id="43" name="g-box-next-js-15"/>
          <p:cNvGrpSpPr/>
          <p:nvPr/>
        </p:nvGrpSpPr>
        <p:grpSpPr>
          <a:xfrm>
            <a:off x="3002604" y="5867400"/>
            <a:ext cx="1070043" cy="457200"/>
            <a:chOff x="3002604" y="5867400"/>
            <a:chExt cx="1070043" cy="457200"/>
          </a:xfrm>
        </p:grpSpPr>
        <p:sp>
          <p:nvSpPr>
            <p:cNvPr id="40" name="Rounded Rectangle 39"/>
            <p:cNvSpPr/>
            <p:nvPr/>
          </p:nvSpPr>
          <p:spPr>
            <a:xfrm>
              <a:off x="3002604" y="5867400"/>
              <a:ext cx="1070043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9727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1" name="TextBox 40"/>
            <p:cNvSpPr txBox="1"/>
            <p:nvPr/>
          </p:nvSpPr>
          <p:spPr>
            <a:xfrm>
              <a:off x="3193049" y="5954229"/>
              <a:ext cx="689154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Next.js 15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180228" y="6100640"/>
              <a:ext cx="714796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queues a row</a:t>
              </a:r>
            </a:p>
          </p:txBody>
        </p:sp>
      </p:grpSp>
      <p:grpSp>
        <p:nvGrpSpPr>
          <p:cNvPr id="47" name="g-box-postgres"/>
          <p:cNvGrpSpPr/>
          <p:nvPr/>
        </p:nvGrpSpPr>
        <p:grpSpPr>
          <a:xfrm>
            <a:off x="4208834" y="5867400"/>
            <a:ext cx="1070043" cy="457200"/>
            <a:chOff x="4208834" y="5867400"/>
            <a:chExt cx="1070043" cy="457200"/>
          </a:xfrm>
        </p:grpSpPr>
        <p:sp>
          <p:nvSpPr>
            <p:cNvPr id="44" name="Rounded Rectangle 43"/>
            <p:cNvSpPr/>
            <p:nvPr/>
          </p:nvSpPr>
          <p:spPr>
            <a:xfrm>
              <a:off x="4208834" y="5867400"/>
              <a:ext cx="1070043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9727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5" name="TextBox 44"/>
            <p:cNvSpPr txBox="1"/>
            <p:nvPr/>
          </p:nvSpPr>
          <p:spPr>
            <a:xfrm>
              <a:off x="4465654" y="5954229"/>
              <a:ext cx="556403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Postgres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357733" y="6100640"/>
              <a:ext cx="772245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pg-boss queue</a:t>
              </a:r>
            </a:p>
          </p:txBody>
        </p:sp>
      </p:grpSp>
      <p:grpSp>
        <p:nvGrpSpPr>
          <p:cNvPr id="51" name="g-box-worker"/>
          <p:cNvGrpSpPr/>
          <p:nvPr/>
        </p:nvGrpSpPr>
        <p:grpSpPr>
          <a:xfrm>
            <a:off x="5415064" y="5867400"/>
            <a:ext cx="924128" cy="457200"/>
            <a:chOff x="5415064" y="5867400"/>
            <a:chExt cx="924128" cy="457200"/>
          </a:xfrm>
        </p:grpSpPr>
        <p:sp>
          <p:nvSpPr>
            <p:cNvPr id="48" name="Rounded Rectangle 47"/>
            <p:cNvSpPr/>
            <p:nvPr/>
          </p:nvSpPr>
          <p:spPr>
            <a:xfrm>
              <a:off x="5415064" y="5867400"/>
              <a:ext cx="924128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9727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9" name="TextBox 48"/>
            <p:cNvSpPr txBox="1"/>
            <p:nvPr/>
          </p:nvSpPr>
          <p:spPr>
            <a:xfrm>
              <a:off x="5665302" y="5954229"/>
              <a:ext cx="423652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Worker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634629" y="6100640"/>
              <a:ext cx="484997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headless</a:t>
              </a:r>
            </a:p>
          </p:txBody>
        </p:sp>
      </p:grpSp>
      <p:grpSp>
        <p:nvGrpSpPr>
          <p:cNvPr id="55" name="g-box-five-checks"/>
          <p:cNvGrpSpPr/>
          <p:nvPr/>
        </p:nvGrpSpPr>
        <p:grpSpPr>
          <a:xfrm>
            <a:off x="6475379" y="5867400"/>
            <a:ext cx="1410511" cy="457200"/>
            <a:chOff x="6475379" y="5867400"/>
            <a:chExt cx="1410511" cy="457200"/>
          </a:xfrm>
        </p:grpSpPr>
        <p:sp>
          <p:nvSpPr>
            <p:cNvPr id="52" name="Rounded Rectangle 51"/>
            <p:cNvSpPr/>
            <p:nvPr/>
          </p:nvSpPr>
          <p:spPr>
            <a:xfrm>
              <a:off x="6475379" y="5867400"/>
              <a:ext cx="1410511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8890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3" name="TextBox 52"/>
            <p:cNvSpPr txBox="1"/>
            <p:nvPr/>
          </p:nvSpPr>
          <p:spPr>
            <a:xfrm>
              <a:off x="6802870" y="5954229"/>
              <a:ext cx="755529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Five checks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535988" y="6100640"/>
              <a:ext cx="1289292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Playwright, Lighthouse</a:t>
              </a:r>
            </a:p>
          </p:txBody>
        </p:sp>
      </p:grpSp>
      <p:grpSp>
        <p:nvGrpSpPr>
          <p:cNvPr id="59" name="g-box-claude"/>
          <p:cNvGrpSpPr/>
          <p:nvPr/>
        </p:nvGrpSpPr>
        <p:grpSpPr>
          <a:xfrm>
            <a:off x="8022077" y="5867400"/>
            <a:ext cx="972766" cy="457200"/>
            <a:chOff x="8022077" y="5867400"/>
            <a:chExt cx="972766" cy="457200"/>
          </a:xfrm>
        </p:grpSpPr>
        <p:sp>
          <p:nvSpPr>
            <p:cNvPr id="56" name="Rounded Rectangle 55"/>
            <p:cNvSpPr/>
            <p:nvPr/>
          </p:nvSpPr>
          <p:spPr>
            <a:xfrm>
              <a:off x="8022077" y="5867400"/>
              <a:ext cx="972766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8890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7" name="TextBox 56"/>
            <p:cNvSpPr txBox="1"/>
            <p:nvPr/>
          </p:nvSpPr>
          <p:spPr>
            <a:xfrm>
              <a:off x="8296633" y="5954229"/>
              <a:ext cx="423652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Claude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093612" y="6100640"/>
              <a:ext cx="829695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writes summary</a:t>
              </a:r>
            </a:p>
          </p:txBody>
        </p:sp>
      </p:grpSp>
      <p:grpSp>
        <p:nvGrpSpPr>
          <p:cNvPr id="63" name="g-box-branded-pdf"/>
          <p:cNvGrpSpPr/>
          <p:nvPr/>
        </p:nvGrpSpPr>
        <p:grpSpPr>
          <a:xfrm>
            <a:off x="9131030" y="5867400"/>
            <a:ext cx="1167319" cy="457200"/>
            <a:chOff x="9131030" y="5867400"/>
            <a:chExt cx="1167319" cy="457200"/>
          </a:xfrm>
        </p:grpSpPr>
        <p:sp>
          <p:nvSpPr>
            <p:cNvPr id="60" name="Rounded Rectangle 59"/>
            <p:cNvSpPr/>
            <p:nvPr/>
          </p:nvSpPr>
          <p:spPr>
            <a:xfrm>
              <a:off x="9131030" y="5867400"/>
              <a:ext cx="1167319" cy="457200"/>
            </a:xfrm>
            <a:prstGeom prst="roundRect">
              <a:avLst>
                <a:gd name="adj" fmla="val 3191"/>
              </a:avLst>
            </a:prstGeom>
            <a:solidFill>
              <a:srgbClr val="000000"/>
            </a:solidFill>
            <a:ln w="8890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1" name="TextBox 60"/>
            <p:cNvSpPr txBox="1"/>
            <p:nvPr/>
          </p:nvSpPr>
          <p:spPr>
            <a:xfrm>
              <a:off x="9336925" y="5954229"/>
              <a:ext cx="755529" cy="15180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95"/>
                </a:lnSpc>
                <a:buNone/>
              </a:pPr>
              <a:r>
                <a:rPr sz="842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Branded PDF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9242392" y="6100640"/>
              <a:ext cx="944594" cy="1328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46"/>
                </a:lnSpc>
                <a:buNone/>
              </a:pPr>
              <a:r>
                <a:rPr sz="727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rendered, cached</a:t>
              </a:r>
            </a:p>
          </p:txBody>
        </p:sp>
      </p:grpSp>
      <p:cxnSp>
        <p:nvCxnSpPr>
          <p:cNvPr id="64" name="g-arrow-1"/>
          <p:cNvCxnSpPr/>
          <p:nvPr/>
        </p:nvCxnSpPr>
        <p:spPr>
          <a:xfrm>
            <a:off x="8994843" y="6096000"/>
            <a:ext cx="136187" cy="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g-arrow-2"/>
          <p:cNvCxnSpPr/>
          <p:nvPr/>
        </p:nvCxnSpPr>
        <p:spPr>
          <a:xfrm>
            <a:off x="7885889" y="6096000"/>
            <a:ext cx="136188" cy="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g-arrow-3"/>
          <p:cNvCxnSpPr/>
          <p:nvPr/>
        </p:nvCxnSpPr>
        <p:spPr>
          <a:xfrm>
            <a:off x="6339191" y="6096000"/>
            <a:ext cx="136188" cy="0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g-arrow-4"/>
          <p:cNvCxnSpPr/>
          <p:nvPr/>
        </p:nvCxnSpPr>
        <p:spPr>
          <a:xfrm>
            <a:off x="5278877" y="6096000"/>
            <a:ext cx="136187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g-arrow-5"/>
          <p:cNvCxnSpPr/>
          <p:nvPr/>
        </p:nvCxnSpPr>
        <p:spPr>
          <a:xfrm>
            <a:off x="4072647" y="6096000"/>
            <a:ext cx="136187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g-arrow-6"/>
          <p:cNvCxnSpPr/>
          <p:nvPr/>
        </p:nvCxnSpPr>
        <p:spPr>
          <a:xfrm>
            <a:off x="2866417" y="6096000"/>
            <a:ext cx="136187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!!strip"/>
          <p:cNvSpPr/>
          <p:nvPr/>
        </p:nvSpPr>
        <p:spPr>
          <a:xfrm>
            <a:off x="1817451" y="5791200"/>
            <a:ext cx="8557098" cy="609600"/>
          </a:xfrm>
          <a:prstGeom prst="rect">
            <a:avLst/>
          </a:prstGeom>
          <a:noFill/>
          <a:ln w="7620">
            <a:solidFill>
              <a:srgbClr val="4A4A4A"/>
            </a:solidFill>
            <a:prstDash val="dash"/>
          </a:ln>
        </p:spPr>
        <p:txBody>
          <a:bodyPr rtlCol="0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4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3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2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4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1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4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4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8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16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49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8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8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8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38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21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8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8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8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2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8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93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8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8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8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24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8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5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8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28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8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96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8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37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28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28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8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68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38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9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8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8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8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38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81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28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28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2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0240"/>
                            </p:stCondLst>
                            <p:childTnLst>
                              <p:par>
                                <p:cTn id="1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23" grpId="0" animBg="1"/>
      <p:bldP spid="26" grpId="0" animBg="1"/>
      <p:bldP spid="29" grpId="0" animBg="1"/>
      <p:bldP spid="32" grpId="0" animBg="1"/>
      <p:bldP spid="35" grpId="0" animBg="1"/>
      <p:bldP spid="8" grpId="0" animBg="1"/>
      <p:bldP spid="9" grpId="0" animBg="1"/>
      <p:bldP spid="10" grpId="0" animBg="1"/>
      <p:bldP spid="11" grpId="0" animBg="1"/>
      <p:bldP spid="12" grpId="0" animBg="1"/>
      <p:bldP spid="70" grpId="0" animBg="1"/>
      <p:bldP spid="17" grpId="0" animBg="1"/>
      <p:bldP spid="18" grpId="0" animBg="1"/>
      <p:bldP spid="19" grpId="0" animBg="1"/>
    </p:bldLst>
  </p:timing>
</p:sld>
</file>

<file path=ppt/slides/slide12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3465095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PLATFORM · WEBSITE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12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Accountaire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601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736"/>
              </a:lnSpc>
              <a:buNone/>
            </a:pPr>
            <a:r>
              <a:rPr sz="24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64 static pages migrated to a 74-page, five-market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03172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accountaire.com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922272"/>
            <a:ext cx="1270000" cy="8509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6600"/>
              </a:lnSpc>
              <a:buNone/>
            </a:pPr>
            <a:r>
              <a:rPr sz="6000" b="1" i="0">
                <a:solidFill>
                  <a:srgbClr val="7A7A7A"/>
                </a:solidFill>
                <a:latin typeface="Source Code Pro"/>
                <a:ea typeface="Source Code Pro"/>
                <a:cs typeface="Source Code Pro"/>
              </a:rPr>
              <a:t>64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16100" y="2366772"/>
            <a:ext cx="635000" cy="0"/>
          </a:xfrm>
          <a:prstGeom prst="line">
            <a:avLst/>
          </a:prstGeom>
          <a:ln w="1905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578100" y="1922272"/>
            <a:ext cx="1651000" cy="8509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6600"/>
              </a:lnSpc>
              <a:buNone/>
            </a:pPr>
            <a:r>
              <a:rPr sz="60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74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823972"/>
            <a:ext cx="3810000" cy="177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300"/>
              </a:lnSpc>
              <a:buNone/>
            </a:pPr>
            <a:r>
              <a:rPr sz="10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static pages in, CMS pages out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255772"/>
            <a:ext cx="3937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74 pages on Nuxt 4 + Strapi 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3551936"/>
            <a:ext cx="3937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Publish-to-live in one request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3848100"/>
            <a:ext cx="3937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Five-currency pricing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4144264"/>
            <a:ext cx="3937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llms.txt and markdown pages for AI engines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4630928"/>
            <a:ext cx="1905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 spc="12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SEO/GEO COMPOSITE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4859528"/>
            <a:ext cx="1397000" cy="4597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520"/>
              </a:lnSpc>
              <a:buNone/>
            </a:pPr>
            <a:r>
              <a:rPr sz="3200" b="1" i="0">
                <a:solidFill>
                  <a:srgbClr val="7A7A7A"/>
                </a:solidFill>
                <a:latin typeface="Source Code Pro"/>
                <a:ea typeface="Source Code Pro"/>
                <a:cs typeface="Source Code Pro"/>
              </a:rPr>
              <a:t>49.6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16100" y="4961128"/>
            <a:ext cx="508000" cy="23558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to</a:t>
            </a:r>
          </a:p>
        </p:txBody>
      </p:sp>
      <p:sp>
        <p:nvSpPr>
          <p:cNvPr id="19" name="!!badge"/>
          <p:cNvSpPr txBox="1"/>
          <p:nvPr/>
        </p:nvSpPr>
        <p:spPr>
          <a:xfrm>
            <a:off x="2197100" y="4859528"/>
            <a:ext cx="1651000" cy="4597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520"/>
              </a:lnSpc>
              <a:buNone/>
            </a:pPr>
            <a:r>
              <a:rPr sz="3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88.1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65700" y="1617472"/>
            <a:ext cx="4826000" cy="30162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003800" y="1655572"/>
            <a:ext cx="4826000" cy="30162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5041900" y="1693672"/>
            <a:ext cx="4826000" cy="30162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3" name="Picture 22" descr="v1-accountaire-home-desk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0" y="1731772"/>
            <a:ext cx="4826000" cy="30162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4" name="Rectangle 23"/>
          <p:cNvSpPr/>
          <p:nvPr/>
        </p:nvSpPr>
        <p:spPr>
          <a:xfrm>
            <a:off x="7658100" y="3935222"/>
            <a:ext cx="3810000" cy="14287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5" name="Rectangle 24"/>
          <p:cNvSpPr/>
          <p:nvPr/>
        </p:nvSpPr>
        <p:spPr>
          <a:xfrm>
            <a:off x="7696200" y="3973322"/>
            <a:ext cx="3810000" cy="14287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6" name="Rectangle 25"/>
          <p:cNvSpPr/>
          <p:nvPr/>
        </p:nvSpPr>
        <p:spPr>
          <a:xfrm>
            <a:off x="7734300" y="4011422"/>
            <a:ext cx="3810000" cy="14287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7" name="Picture 26" descr="v1-accountaire-pricing-deskt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0" y="4049522"/>
            <a:ext cx="3810000" cy="14287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8" name="!!bar-1"/>
          <p:cNvSpPr/>
          <p:nvPr/>
        </p:nvSpPr>
        <p:spPr>
          <a:xfrm>
            <a:off x="6858000" y="5605272"/>
            <a:ext cx="467345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FAFAFA"/>
            </a:solidFill>
          </a:ln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959600" y="5647182"/>
            <a:ext cx="289545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USD</a:t>
            </a:r>
          </a:p>
        </p:txBody>
      </p:sp>
      <p:sp>
        <p:nvSpPr>
          <p:cNvPr id="30" name="!!bar-2"/>
          <p:cNvSpPr/>
          <p:nvPr/>
        </p:nvSpPr>
        <p:spPr>
          <a:xfrm>
            <a:off x="7414245" y="5605272"/>
            <a:ext cx="467345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FAFAFA"/>
            </a:solidFill>
          </a:ln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515845" y="5647182"/>
            <a:ext cx="289545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GBP</a:t>
            </a:r>
          </a:p>
        </p:txBody>
      </p:sp>
      <p:sp>
        <p:nvSpPr>
          <p:cNvPr id="32" name="!!bar-3"/>
          <p:cNvSpPr/>
          <p:nvPr/>
        </p:nvSpPr>
        <p:spPr>
          <a:xfrm>
            <a:off x="7970490" y="5605272"/>
            <a:ext cx="467345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FAFAFA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072090" y="5647182"/>
            <a:ext cx="289545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AED</a:t>
            </a:r>
          </a:p>
        </p:txBody>
      </p:sp>
      <p:sp>
        <p:nvSpPr>
          <p:cNvPr id="34" name="!!bar-4"/>
          <p:cNvSpPr/>
          <p:nvPr/>
        </p:nvSpPr>
        <p:spPr>
          <a:xfrm>
            <a:off x="8526735" y="5605272"/>
            <a:ext cx="467345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FAFAFA"/>
            </a:solidFill>
          </a:ln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8628335" y="5647182"/>
            <a:ext cx="289545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CAD</a:t>
            </a:r>
          </a:p>
        </p:txBody>
      </p:sp>
      <p:sp>
        <p:nvSpPr>
          <p:cNvPr id="36" name="!!bar-5"/>
          <p:cNvSpPr/>
          <p:nvPr/>
        </p:nvSpPr>
        <p:spPr>
          <a:xfrm>
            <a:off x="9082980" y="5605272"/>
            <a:ext cx="467345" cy="265430"/>
          </a:xfrm>
          <a:prstGeom prst="rect">
            <a:avLst/>
          </a:prstGeom>
          <a:solidFill>
            <a:srgbClr val="000000"/>
          </a:solidFill>
          <a:ln w="9525">
            <a:solidFill>
              <a:srgbClr val="FAFAFA"/>
            </a:solidFill>
          </a:ln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9184580" y="5647182"/>
            <a:ext cx="289545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AUD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3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6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9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42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4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1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3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3753853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PLATFORM · WEBSITE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13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DrieVerse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74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CMS that enforces publishing rules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17650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drieverse.com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936750"/>
            <a:ext cx="4064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Nuxt 4 + Strapi 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232914"/>
            <a:ext cx="4064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CMS blocks content that breaks the rules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529078"/>
            <a:ext cx="4064000" cy="4272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Lead pipeline with rate limits, Turnstile, hashed IPs and fallback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032506"/>
            <a:ext cx="4064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Scheduled publishing and IndexNow</a:t>
            </a:r>
          </a:p>
        </p:txBody>
      </p:sp>
      <p:sp>
        <p:nvSpPr>
          <p:cNvPr id="12" name="!!frame-a-r"/>
          <p:cNvSpPr/>
          <p:nvPr/>
        </p:nvSpPr>
        <p:spPr>
          <a:xfrm>
            <a:off x="4965700" y="1631950"/>
            <a:ext cx="6502400" cy="4064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3" name="!!frame-a-g"/>
          <p:cNvSpPr/>
          <p:nvPr/>
        </p:nvSpPr>
        <p:spPr>
          <a:xfrm>
            <a:off x="5003800" y="1670050"/>
            <a:ext cx="6502400" cy="4064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4" name="!!frame-a-b"/>
          <p:cNvSpPr/>
          <p:nvPr/>
        </p:nvSpPr>
        <p:spPr>
          <a:xfrm>
            <a:off x="5041900" y="1708150"/>
            <a:ext cx="6502400" cy="4064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5" name="!!frame-a" descr="v1-drieverse-home-desk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0" y="1746250"/>
            <a:ext cx="6502400" cy="4064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6" name="Rounded Rectangle 15"/>
          <p:cNvSpPr/>
          <p:nvPr/>
        </p:nvSpPr>
        <p:spPr>
          <a:xfrm>
            <a:off x="609600" y="3519170"/>
            <a:ext cx="3810000" cy="762000"/>
          </a:xfrm>
          <a:prstGeom prst="roundRect">
            <a:avLst>
              <a:gd name="adj" fmla="val 3333"/>
            </a:avLst>
          </a:prstGeom>
          <a:solidFill>
            <a:srgbClr val="0D0D0D"/>
          </a:solidFill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762000" y="3658870"/>
            <a:ext cx="3556000" cy="3683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4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Draft</a:t>
            </a:r>
          </a:p>
          <a:p>
            <a:pPr algn="l">
              <a:lnSpc>
                <a:spcPts val="1260"/>
              </a:lnSpc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Publish, checked against the site rules</a:t>
            </a:r>
          </a:p>
        </p:txBody>
      </p:sp>
      <p:sp>
        <p:nvSpPr>
          <p:cNvPr id="18" name="!!badge"/>
          <p:cNvSpPr txBox="1"/>
          <p:nvPr/>
        </p:nvSpPr>
        <p:spPr>
          <a:xfrm>
            <a:off x="2895600" y="3379470"/>
            <a:ext cx="1524000" cy="2717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2040"/>
              </a:lnSpc>
              <a:buNone/>
            </a:pPr>
            <a:r>
              <a:rPr sz="1700" b="1" i="0">
                <a:solidFill>
                  <a:srgbClr val="FF0000"/>
                </a:solidFill>
                <a:latin typeface="Source Code Pro"/>
                <a:ea typeface="Source Code Pro"/>
                <a:cs typeface="Source Code Pro"/>
              </a:rPr>
              <a:t>BLOCKED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95600" y="3379470"/>
            <a:ext cx="1524000" cy="31750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609600" y="4535170"/>
            <a:ext cx="93970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8A8A8A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11200" y="4571365"/>
            <a:ext cx="76190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Rate limit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74701" y="4649470"/>
            <a:ext cx="1651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765201" y="4535170"/>
            <a:ext cx="86732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8A8A8A"/>
            </a:solidFill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1866801" y="4571365"/>
            <a:ext cx="68952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Turnstile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2657921" y="4649470"/>
            <a:ext cx="1651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848421" y="4535170"/>
            <a:ext cx="86732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8A8A8A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2950021" y="4571365"/>
            <a:ext cx="68952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Hashed IP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3741142" y="4649470"/>
            <a:ext cx="1651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3931642" y="4535170"/>
            <a:ext cx="79494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4033242" y="4571365"/>
            <a:ext cx="61714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Fallback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6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2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8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4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4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9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6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22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8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 animBg="1"/>
      <p:bldP spid="26" grpId="0" animBg="1"/>
      <p:bldP spid="27" grpId="0" animBg="1"/>
      <p:bldP spid="29" grpId="0" animBg="1"/>
      <p:bldP spid="30" grpId="0" animBg="1"/>
    </p:bldLst>
  </p:timing>
</p:sld>
</file>

<file path=ppt/slides/slide14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4042611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PLATFORMS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14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Agency sites rebuilt for search and speed</a:t>
            </a:r>
          </a:p>
        </p:txBody>
      </p:sp>
      <p:sp>
        <p:nvSpPr>
          <p:cNvPr id="6" name="!!frame-a-r"/>
          <p:cNvSpPr/>
          <p:nvPr/>
        </p:nvSpPr>
        <p:spPr>
          <a:xfrm>
            <a:off x="558800" y="1379728"/>
            <a:ext cx="5219700" cy="3262312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7" name="!!frame-a-g"/>
          <p:cNvSpPr/>
          <p:nvPr/>
        </p:nvSpPr>
        <p:spPr>
          <a:xfrm>
            <a:off x="596900" y="1417828"/>
            <a:ext cx="5219700" cy="3262312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8" name="!!frame-a-b"/>
          <p:cNvSpPr/>
          <p:nvPr/>
        </p:nvSpPr>
        <p:spPr>
          <a:xfrm>
            <a:off x="635000" y="1455928"/>
            <a:ext cx="5219700" cy="3262312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9" name="!!frame-a" descr="v1-leadsyft-home-desk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1494028"/>
            <a:ext cx="5219700" cy="3262312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673100" y="4908740"/>
            <a:ext cx="5283200" cy="27686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80"/>
              </a:lnSpc>
              <a:buNone/>
            </a:pPr>
            <a:r>
              <a:rPr sz="16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LeadSyft</a:t>
            </a:r>
            <a:r>
              <a:rPr sz="16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 </a:t>
            </a:r>
            <a:r>
              <a:rPr sz="11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3"/>
              </a:rPr>
              <a:t>leadsyft.com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3100" y="5251640"/>
            <a:ext cx="52197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3100" y="5327840"/>
            <a:ext cx="1905000" cy="17557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STACK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78100" y="5289740"/>
            <a:ext cx="33147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ts val="1560"/>
              </a:lnSpc>
              <a:buNone/>
            </a:pPr>
            <a:r>
              <a:rPr sz="12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Next.js + Payload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3100" y="5607240"/>
            <a:ext cx="52197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73100" y="5683440"/>
            <a:ext cx="1905000" cy="17557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PUBLISHING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78100" y="5645340"/>
            <a:ext cx="33147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ts val="1560"/>
              </a:lnSpc>
              <a:buNone/>
            </a:pPr>
            <a:r>
              <a:rPr sz="12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without redeploy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73100" y="5962840"/>
            <a:ext cx="52197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3100" y="6039040"/>
            <a:ext cx="1905000" cy="17557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SEO AUDIT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78100" y="6000940"/>
            <a:ext cx="17272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0" i="0">
                <a:solidFill>
                  <a:srgbClr val="7A7A7A"/>
                </a:solidFill>
                <a:latin typeface="Source Code Pro"/>
                <a:ea typeface="Source Code Pro"/>
                <a:cs typeface="Source Code Pro"/>
              </a:rPr>
              <a:t>47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4432300" y="6108890"/>
            <a:ext cx="254000" cy="0"/>
          </a:xfrm>
          <a:prstGeom prst="line">
            <a:avLst/>
          </a:prstGeom>
          <a:ln w="15875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49800" y="6000940"/>
            <a:ext cx="11430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80</a:t>
            </a:r>
          </a:p>
        </p:txBody>
      </p:sp>
      <p:sp>
        <p:nvSpPr>
          <p:cNvPr id="22" name="!!frame-b-r"/>
          <p:cNvSpPr/>
          <p:nvPr/>
        </p:nvSpPr>
        <p:spPr>
          <a:xfrm>
            <a:off x="6248400" y="1379728"/>
            <a:ext cx="5219700" cy="3262312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3" name="!!frame-b-g"/>
          <p:cNvSpPr/>
          <p:nvPr/>
        </p:nvSpPr>
        <p:spPr>
          <a:xfrm>
            <a:off x="6286500" y="1417828"/>
            <a:ext cx="5219700" cy="3262312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4" name="!!frame-b-b"/>
          <p:cNvSpPr/>
          <p:nvPr/>
        </p:nvSpPr>
        <p:spPr>
          <a:xfrm>
            <a:off x="6324600" y="1455928"/>
            <a:ext cx="5219700" cy="3262312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5" name="!!frame-b" descr="v1-devodin-home-deskt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700" y="1494028"/>
            <a:ext cx="5219700" cy="3262312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6362700" y="4908740"/>
            <a:ext cx="5283200" cy="27686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80"/>
              </a:lnSpc>
              <a:buNone/>
            </a:pPr>
            <a:r>
              <a:rPr sz="16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DevOdin</a:t>
            </a:r>
            <a:r>
              <a:rPr sz="16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 </a:t>
            </a:r>
            <a:r>
              <a:rPr sz="11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5"/>
              </a:rPr>
              <a:t>devodin.com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62700" y="5251640"/>
            <a:ext cx="52197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62700" y="5327840"/>
            <a:ext cx="1905000" cy="17557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LCP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67700" y="5289740"/>
            <a:ext cx="17272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0" i="0">
                <a:solidFill>
                  <a:srgbClr val="7A7A7A"/>
                </a:solidFill>
                <a:latin typeface="Source Code Pro"/>
                <a:ea typeface="Source Code Pro"/>
                <a:cs typeface="Source Code Pro"/>
              </a:rPr>
              <a:t>2.19 s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0121900" y="5397690"/>
            <a:ext cx="254000" cy="0"/>
          </a:xfrm>
          <a:prstGeom prst="line">
            <a:avLst/>
          </a:prstGeom>
          <a:ln w="15875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439400" y="5289740"/>
            <a:ext cx="11430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1.03 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62700" y="5607240"/>
            <a:ext cx="52197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362700" y="5683440"/>
            <a:ext cx="1905000" cy="17557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PAGE WEIGHT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67700" y="5645340"/>
            <a:ext cx="17272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0" i="0">
                <a:solidFill>
                  <a:srgbClr val="7A7A7A"/>
                </a:solidFill>
                <a:latin typeface="Source Code Pro"/>
                <a:ea typeface="Source Code Pro"/>
                <a:cs typeface="Source Code Pro"/>
              </a:rPr>
              <a:t>2,087 KB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10121900" y="5753290"/>
            <a:ext cx="254000" cy="0"/>
          </a:xfrm>
          <a:prstGeom prst="line">
            <a:avLst/>
          </a:prstGeom>
          <a:ln w="15875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439400" y="5645340"/>
            <a:ext cx="11430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470 KB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362700" y="5962840"/>
            <a:ext cx="5219700" cy="635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6362700" y="6039040"/>
            <a:ext cx="1905000" cy="17557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SEO/GEO AUDIT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67700" y="6000940"/>
            <a:ext cx="17272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0" i="0">
                <a:solidFill>
                  <a:srgbClr val="7A7A7A"/>
                </a:solidFill>
                <a:latin typeface="Source Code Pro"/>
                <a:ea typeface="Source Code Pro"/>
                <a:cs typeface="Source Code Pro"/>
              </a:rPr>
              <a:t>61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0121900" y="6108890"/>
            <a:ext cx="254000" cy="0"/>
          </a:xfrm>
          <a:prstGeom prst="line">
            <a:avLst/>
          </a:prstGeom>
          <a:ln w="15875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439400" y="6000940"/>
            <a:ext cx="11430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690"/>
              </a:lnSpc>
              <a:buNone/>
            </a:pPr>
            <a:r>
              <a:rPr sz="13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95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4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8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23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1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4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47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22" grpId="0" animBg="1"/>
      <p:bldP spid="23" grpId="0" animBg="1"/>
      <p:bldP spid="24" grpId="0" animBg="1"/>
      <p:bldP spid="26" grpId="0" animBg="1"/>
      <p:bldP spid="13" grpId="0" animBg="1"/>
      <p:bldP spid="16" grpId="0" animBg="1"/>
      <p:bldP spid="19" grpId="0" animBg="1"/>
      <p:bldP spid="21" grpId="0" animBg="1"/>
      <p:bldP spid="29" grpId="0" animBg="1"/>
      <p:bldP spid="34" grpId="0" animBg="1"/>
      <p:bldP spid="39" grpId="0" animBg="1"/>
      <p:bldP spid="31" grpId="0" animBg="1"/>
      <p:bldP spid="36" grpId="0" animBg="1"/>
      <p:bldP spid="41" grpId="0" animBg="1"/>
    </p:bldLst>
  </p:timing>
</p:sld>
</file>

<file path=ppt/slides/slide15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4331368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PLATFORM · E-COMMERCE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15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Exact Hardware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601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736"/>
              </a:lnSpc>
              <a:buNone/>
            </a:pPr>
            <a:r>
              <a:rPr sz="24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server-hardware store stocked by four distributor scrapers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03172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exacthardware.com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896872"/>
            <a:ext cx="4826000" cy="4099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Next.js 14 storefront and admin on self-hosted Supabase with Stripe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370328"/>
            <a:ext cx="48260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Python scraper with pausable, resumable jobs per distributor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645156"/>
            <a:ext cx="48260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Ansible-provisioned server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919984"/>
            <a:ext cx="48260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Production and staging pipelines</a:t>
            </a:r>
          </a:p>
        </p:txBody>
      </p:sp>
      <p:sp>
        <p:nvSpPr>
          <p:cNvPr id="12" name="!!frame-b-r"/>
          <p:cNvSpPr/>
          <p:nvPr/>
        </p:nvSpPr>
        <p:spPr>
          <a:xfrm>
            <a:off x="8077200" y="1490472"/>
            <a:ext cx="3390900" cy="2119312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3" name="!!frame-b-g"/>
          <p:cNvSpPr/>
          <p:nvPr/>
        </p:nvSpPr>
        <p:spPr>
          <a:xfrm>
            <a:off x="8115300" y="1528572"/>
            <a:ext cx="3390900" cy="2119312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4" name="!!frame-b-b"/>
          <p:cNvSpPr/>
          <p:nvPr/>
        </p:nvSpPr>
        <p:spPr>
          <a:xfrm>
            <a:off x="8153400" y="1566672"/>
            <a:ext cx="3390900" cy="2119312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5" name="!!frame-b" descr="v1-exact-hardware-product-rtx-4090-deskto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1604772"/>
            <a:ext cx="3390900" cy="2119312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6" name="!!frame-a-r"/>
          <p:cNvSpPr/>
          <p:nvPr/>
        </p:nvSpPr>
        <p:spPr>
          <a:xfrm>
            <a:off x="7188200" y="1998472"/>
            <a:ext cx="4064000" cy="2540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7" name="!!frame-a-g"/>
          <p:cNvSpPr/>
          <p:nvPr/>
        </p:nvSpPr>
        <p:spPr>
          <a:xfrm>
            <a:off x="7226300" y="2036572"/>
            <a:ext cx="4064000" cy="2540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8" name="!!frame-a-b"/>
          <p:cNvSpPr/>
          <p:nvPr/>
        </p:nvSpPr>
        <p:spPr>
          <a:xfrm>
            <a:off x="7264400" y="2074672"/>
            <a:ext cx="4064000" cy="2540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9" name="!!frame-a" descr="v1-exact-hardware-category-gaming-graphics-cards-deskto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500" y="2112772"/>
            <a:ext cx="4064000" cy="2540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0" name="!!blk-1"/>
          <p:cNvSpPr/>
          <p:nvPr/>
        </p:nvSpPr>
        <p:spPr>
          <a:xfrm>
            <a:off x="609600" y="4572000"/>
            <a:ext cx="1397000" cy="355600"/>
          </a:xfrm>
          <a:prstGeom prst="roundRect">
            <a:avLst>
              <a:gd name="adj" fmla="val 5357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09600" y="4572000"/>
            <a:ext cx="1397000" cy="355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50"/>
              </a:lnSpc>
              <a:buNone/>
            </a:pPr>
            <a:r>
              <a:rPr sz="10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Distributor</a:t>
            </a:r>
          </a:p>
        </p:txBody>
      </p:sp>
      <p:sp>
        <p:nvSpPr>
          <p:cNvPr id="22" name="!!blk-2"/>
          <p:cNvSpPr/>
          <p:nvPr/>
        </p:nvSpPr>
        <p:spPr>
          <a:xfrm>
            <a:off x="609600" y="5029200"/>
            <a:ext cx="1397000" cy="355600"/>
          </a:xfrm>
          <a:prstGeom prst="roundRect">
            <a:avLst>
              <a:gd name="adj" fmla="val 5357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09600" y="5029200"/>
            <a:ext cx="1397000" cy="355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50"/>
              </a:lnSpc>
              <a:buNone/>
            </a:pPr>
            <a:r>
              <a:rPr sz="10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Distributor</a:t>
            </a:r>
          </a:p>
        </p:txBody>
      </p:sp>
      <p:sp>
        <p:nvSpPr>
          <p:cNvPr id="24" name="!!blk-3"/>
          <p:cNvSpPr/>
          <p:nvPr/>
        </p:nvSpPr>
        <p:spPr>
          <a:xfrm>
            <a:off x="609600" y="5486400"/>
            <a:ext cx="1397000" cy="355600"/>
          </a:xfrm>
          <a:prstGeom prst="roundRect">
            <a:avLst>
              <a:gd name="adj" fmla="val 5357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09600" y="5486400"/>
            <a:ext cx="1397000" cy="355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50"/>
              </a:lnSpc>
              <a:buNone/>
            </a:pPr>
            <a:r>
              <a:rPr sz="10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Distributor</a:t>
            </a:r>
          </a:p>
        </p:txBody>
      </p:sp>
      <p:sp>
        <p:nvSpPr>
          <p:cNvPr id="26" name="!!blk-4"/>
          <p:cNvSpPr/>
          <p:nvPr/>
        </p:nvSpPr>
        <p:spPr>
          <a:xfrm>
            <a:off x="609600" y="5943600"/>
            <a:ext cx="1397000" cy="355600"/>
          </a:xfrm>
          <a:prstGeom prst="roundRect">
            <a:avLst>
              <a:gd name="adj" fmla="val 5357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09600" y="5943600"/>
            <a:ext cx="1397000" cy="355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50"/>
              </a:lnSpc>
              <a:buNone/>
            </a:pPr>
            <a:r>
              <a:rPr sz="10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Distributor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006600" y="4749800"/>
            <a:ext cx="698500" cy="68580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006600" y="5207000"/>
            <a:ext cx="698500" cy="22860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006600" y="5435600"/>
            <a:ext cx="698500" cy="22860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 flipV="1">
            <a:off x="2006600" y="5435600"/>
            <a:ext cx="698500" cy="68580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2705100" y="5143500"/>
            <a:ext cx="1905000" cy="584200"/>
          </a:xfrm>
          <a:prstGeom prst="roundRect">
            <a:avLst>
              <a:gd name="adj" fmla="val 3260"/>
            </a:avLst>
          </a:prstGeom>
          <a:noFill/>
          <a:ln w="1587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705100" y="5143500"/>
            <a:ext cx="1905000" cy="584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430"/>
              </a:lnSpc>
              <a:buNone/>
            </a:pP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Python scraper</a:t>
            </a:r>
          </a:p>
          <a:p>
            <a:pPr algn="ctr">
              <a:lnSpc>
                <a:spcPts val="1105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one process per job, resumable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4610100" y="5435600"/>
            <a:ext cx="444500" cy="0"/>
          </a:xfrm>
          <a:prstGeom prst="line">
            <a:avLst/>
          </a:prstGeom>
          <a:ln w="1143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5054600" y="4953000"/>
            <a:ext cx="2095500" cy="393700"/>
          </a:xfrm>
          <a:prstGeom prst="roundRect">
            <a:avLst>
              <a:gd name="adj" fmla="val 4838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5054600" y="4953000"/>
            <a:ext cx="2095500" cy="3937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418"/>
              </a:lnSpc>
              <a:buNone/>
            </a:pPr>
            <a:r>
              <a:rPr sz="105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Supabase</a:t>
            </a: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  products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054600" y="5524500"/>
            <a:ext cx="2095500" cy="393700"/>
          </a:xfrm>
          <a:prstGeom prst="roundRect">
            <a:avLst>
              <a:gd name="adj" fmla="val 4838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5054600" y="5524500"/>
            <a:ext cx="2095500" cy="3937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418"/>
              </a:lnSpc>
              <a:buNone/>
            </a:pPr>
            <a:r>
              <a:rPr sz="105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MinIO</a:t>
            </a: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  images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705100" y="5981700"/>
            <a:ext cx="1905000" cy="406400"/>
          </a:xfrm>
          <a:prstGeom prst="roundRect">
            <a:avLst>
              <a:gd name="adj" fmla="val 4687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2705100" y="5981700"/>
            <a:ext cx="1905000" cy="406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5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Admin panel</a:t>
            </a:r>
            <a:r>
              <a:rPr sz="750" b="0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  pause · resume</a:t>
            </a:r>
          </a:p>
        </p:txBody>
      </p:sp>
      <p:cxnSp>
        <p:nvCxnSpPr>
          <p:cNvPr id="41" name="Connector 40"/>
          <p:cNvCxnSpPr/>
          <p:nvPr/>
        </p:nvCxnSpPr>
        <p:spPr>
          <a:xfrm flipV="1">
            <a:off x="3657600" y="5727700"/>
            <a:ext cx="0" cy="254000"/>
          </a:xfrm>
          <a:prstGeom prst="line">
            <a:avLst/>
          </a:prstGeom>
          <a:ln w="1270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4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1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86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32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78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418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540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8" grpId="0" animBg="1"/>
      <p:bldP spid="9" grpId="0" animBg="1"/>
      <p:bldP spid="10" grpId="0" animBg="1"/>
      <p:bldP spid="11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6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4620126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INFRASTRUCTURE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16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The self-hosted platform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47 containers hosting 10 sites, run by one engineer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60728"/>
            <a:ext cx="3302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Cloudflare, nginx, loopback-only apps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082292"/>
            <a:ext cx="3302000" cy="4272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Shared Postgres, Supabase and per-app MinIO buckets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611120"/>
            <a:ext cx="3302000" cy="21996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Self-hosted Mailcow mail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932684"/>
            <a:ext cx="3302000" cy="4272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63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2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Two self-hosted runners deploying 7 repos with health checks</a:t>
            </a:r>
          </a:p>
        </p:txBody>
      </p:sp>
      <p:sp>
        <p:nvSpPr>
          <p:cNvPr id="11" name="!!server"/>
          <p:cNvSpPr/>
          <p:nvPr/>
        </p:nvSpPr>
        <p:spPr>
          <a:xfrm>
            <a:off x="4318000" y="2411538"/>
            <a:ext cx="7264400" cy="2625380"/>
          </a:xfrm>
          <a:prstGeom prst="rect">
            <a:avLst/>
          </a:prstGeom>
          <a:noFill/>
          <a:ln w="8890">
            <a:solidFill>
              <a:srgbClr val="6A6A6A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12" name="g-zone-production-server-47-contain-1"/>
          <p:cNvSpPr txBox="1"/>
          <p:nvPr/>
        </p:nvSpPr>
        <p:spPr>
          <a:xfrm>
            <a:off x="4432701" y="2484106"/>
            <a:ext cx="3021191" cy="161811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4"/>
              </a:lnSpc>
              <a:buNone/>
            </a:pPr>
            <a:r>
              <a:rPr sz="903" b="0" i="0">
                <a:solidFill>
                  <a:srgbClr val="B0B0B0"/>
                </a:solidFill>
                <a:latin typeface="Source Code Pro"/>
                <a:ea typeface="Source Code Pro"/>
                <a:cs typeface="Source Code Pro"/>
              </a:rPr>
              <a:t>PRODUCTION SERVER: 47 CONTAINERS, 10 SITES</a:t>
            </a:r>
          </a:p>
        </p:txBody>
      </p:sp>
      <p:grpSp>
        <p:nvGrpSpPr>
          <p:cNvPr id="16" name="g-zone-development-and-staging-serv"/>
          <p:cNvGrpSpPr/>
          <p:nvPr/>
        </p:nvGrpSpPr>
        <p:grpSpPr>
          <a:xfrm>
            <a:off x="4318000" y="5291809"/>
            <a:ext cx="7264400" cy="815652"/>
            <a:chOff x="4318000" y="5291809"/>
            <a:chExt cx="7264400" cy="815652"/>
          </a:xfrm>
        </p:grpSpPr>
        <p:sp>
          <p:nvSpPr>
            <p:cNvPr id="13" name="Rectangle 12"/>
            <p:cNvSpPr/>
            <p:nvPr/>
          </p:nvSpPr>
          <p:spPr>
            <a:xfrm>
              <a:off x="4318000" y="5291809"/>
              <a:ext cx="7264400" cy="815652"/>
            </a:xfrm>
            <a:prstGeom prst="rect">
              <a:avLst/>
            </a:prstGeom>
            <a:noFill/>
            <a:ln w="8890">
              <a:solidFill>
                <a:srgbClr val="6A6A6A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14" name="TextBox 13"/>
            <p:cNvSpPr txBox="1"/>
            <p:nvPr/>
          </p:nvSpPr>
          <p:spPr>
            <a:xfrm>
              <a:off x="8232523" y="5364377"/>
              <a:ext cx="3235176" cy="16181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r">
                <a:lnSpc>
                  <a:spcPts val="1174"/>
                </a:lnSpc>
                <a:buNone/>
              </a:pPr>
              <a:r>
                <a:rPr sz="903" b="0" i="0">
                  <a:solidFill>
                    <a:srgbClr val="B0B0B0"/>
                  </a:solidFill>
                  <a:latin typeface="Source Code Pro"/>
                  <a:ea typeface="Source Code Pro"/>
                  <a:cs typeface="Source Code Pro"/>
                </a:rPr>
                <a:t>DEVELOPMENT AND STAGING SERVER: 34 CONTAINERS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681668" y="5357788"/>
              <a:ext cx="1229804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LMS live classes</a:t>
              </a:r>
            </a:p>
          </p:txBody>
        </p:sp>
      </p:grpSp>
      <p:grpSp>
        <p:nvGrpSpPr>
          <p:cNvPr id="19" name="g-box-cloudflare"/>
          <p:cNvGrpSpPr/>
          <p:nvPr/>
        </p:nvGrpSpPr>
        <p:grpSpPr>
          <a:xfrm>
            <a:off x="4318000" y="1876267"/>
            <a:ext cx="4460596" cy="356848"/>
            <a:chOff x="4318000" y="1876267"/>
            <a:chExt cx="4460596" cy="356848"/>
          </a:xfrm>
        </p:grpSpPr>
        <p:sp>
          <p:nvSpPr>
            <p:cNvPr id="17" name="Rounded Rectangle 16"/>
            <p:cNvSpPr/>
            <p:nvPr/>
          </p:nvSpPr>
          <p:spPr>
            <a:xfrm>
              <a:off x="4318000" y="1876267"/>
              <a:ext cx="4460596" cy="356848"/>
            </a:xfrm>
            <a:prstGeom prst="roundRect">
              <a:avLst>
                <a:gd name="adj" fmla="val 5357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8" name="TextBox 17"/>
            <p:cNvSpPr txBox="1"/>
            <p:nvPr/>
          </p:nvSpPr>
          <p:spPr>
            <a:xfrm>
              <a:off x="6099760" y="1951791"/>
              <a:ext cx="897076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Cloudflare</a:t>
              </a:r>
            </a:p>
          </p:txBody>
        </p:sp>
      </p:grpSp>
      <p:grpSp>
        <p:nvGrpSpPr>
          <p:cNvPr id="22" name="g-box-github-push"/>
          <p:cNvGrpSpPr/>
          <p:nvPr/>
        </p:nvGrpSpPr>
        <p:grpSpPr>
          <a:xfrm>
            <a:off x="9033488" y="1876267"/>
            <a:ext cx="2548912" cy="356848"/>
            <a:chOff x="9033488" y="1876267"/>
            <a:chExt cx="2548912" cy="356848"/>
          </a:xfrm>
        </p:grpSpPr>
        <p:sp>
          <p:nvSpPr>
            <p:cNvPr id="20" name="Rounded Rectangle 19"/>
            <p:cNvSpPr/>
            <p:nvPr/>
          </p:nvSpPr>
          <p:spPr>
            <a:xfrm>
              <a:off x="9033488" y="1876267"/>
              <a:ext cx="2548912" cy="356848"/>
            </a:xfrm>
            <a:prstGeom prst="roundRect">
              <a:avLst>
                <a:gd name="adj" fmla="val 5357"/>
              </a:avLst>
            </a:prstGeom>
            <a:solidFill>
              <a:srgbClr val="000000"/>
            </a:solidFill>
            <a:ln w="12744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1" name="TextBox 20"/>
            <p:cNvSpPr txBox="1"/>
            <p:nvPr/>
          </p:nvSpPr>
          <p:spPr>
            <a:xfrm>
              <a:off x="9815822" y="1951791"/>
              <a:ext cx="984244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GitHub push</a:t>
              </a:r>
            </a:p>
          </p:txBody>
        </p:sp>
      </p:grpSp>
      <p:grpSp>
        <p:nvGrpSpPr>
          <p:cNvPr id="26" name="g-box-nginx"/>
          <p:cNvGrpSpPr/>
          <p:nvPr/>
        </p:nvGrpSpPr>
        <p:grpSpPr>
          <a:xfrm>
            <a:off x="4432701" y="2691919"/>
            <a:ext cx="4345895" cy="509782"/>
            <a:chOff x="4432701" y="2691919"/>
            <a:chExt cx="4345895" cy="509782"/>
          </a:xfrm>
        </p:grpSpPr>
        <p:sp>
          <p:nvSpPr>
            <p:cNvPr id="23" name="Rounded Rectangle 22"/>
            <p:cNvSpPr/>
            <p:nvPr/>
          </p:nvSpPr>
          <p:spPr>
            <a:xfrm>
              <a:off x="4432701" y="2691919"/>
              <a:ext cx="4345895" cy="509782"/>
            </a:xfrm>
            <a:prstGeom prst="roundRect">
              <a:avLst>
                <a:gd name="adj" fmla="val 3750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4" name="TextBox 23"/>
            <p:cNvSpPr txBox="1"/>
            <p:nvPr/>
          </p:nvSpPr>
          <p:spPr>
            <a:xfrm>
              <a:off x="4547402" y="2761071"/>
              <a:ext cx="461238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nginx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47402" y="2952889"/>
              <a:ext cx="3789164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18 site configs, Let's Encrypt TLS, loopback ports</a:t>
              </a:r>
            </a:p>
          </p:txBody>
        </p:sp>
      </p:grpSp>
      <p:grpSp>
        <p:nvGrpSpPr>
          <p:cNvPr id="30" name="g-box-2-self-hosted-runners"/>
          <p:cNvGrpSpPr/>
          <p:nvPr/>
        </p:nvGrpSpPr>
        <p:grpSpPr>
          <a:xfrm>
            <a:off x="9033488" y="2691919"/>
            <a:ext cx="2434211" cy="509782"/>
            <a:chOff x="9033488" y="2691919"/>
            <a:chExt cx="2434211" cy="509782"/>
          </a:xfrm>
        </p:grpSpPr>
        <p:sp>
          <p:nvSpPr>
            <p:cNvPr id="27" name="Rounded Rectangle 26"/>
            <p:cNvSpPr/>
            <p:nvPr/>
          </p:nvSpPr>
          <p:spPr>
            <a:xfrm>
              <a:off x="9033488" y="2691919"/>
              <a:ext cx="2434211" cy="509782"/>
            </a:xfrm>
            <a:prstGeom prst="roundRect">
              <a:avLst>
                <a:gd name="adj" fmla="val 3750"/>
              </a:avLst>
            </a:prstGeom>
            <a:solidFill>
              <a:srgbClr val="000000"/>
            </a:solidFill>
            <a:ln w="12744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8" name="TextBox 27"/>
            <p:cNvSpPr txBox="1"/>
            <p:nvPr/>
          </p:nvSpPr>
          <p:spPr>
            <a:xfrm>
              <a:off x="9148189" y="2761071"/>
              <a:ext cx="1855920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2 self-hosted runners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9148189" y="2952889"/>
              <a:ext cx="1079254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GitHub Actions</a:t>
              </a:r>
            </a:p>
          </p:txBody>
        </p:sp>
      </p:grpSp>
      <p:sp>
        <p:nvSpPr>
          <p:cNvPr id="31" name="!!blk-1"/>
          <p:cNvSpPr/>
          <p:nvPr/>
        </p:nvSpPr>
        <p:spPr>
          <a:xfrm>
            <a:off x="4432701" y="3482082"/>
            <a:ext cx="1414646" cy="318614"/>
          </a:xfrm>
          <a:prstGeom prst="roundRect">
            <a:avLst>
              <a:gd name="adj" fmla="val 6000"/>
            </a:avLst>
          </a:prstGeom>
          <a:solidFill>
            <a:srgbClr val="000000"/>
          </a:solidFill>
          <a:ln w="9558">
            <a:solidFill>
              <a:srgbClr val="E0E0E0"/>
            </a:solidFill>
          </a:ln>
        </p:spPr>
        <p:txBody>
          <a:bodyPr rtlCol="0" anchor="ctr"/>
          <a:lstStyle/>
          <a:p/>
        </p:txBody>
      </p:sp>
      <p:sp>
        <p:nvSpPr>
          <p:cNvPr id="32" name="g-box-abchaudary-me-1"/>
          <p:cNvSpPr txBox="1"/>
          <p:nvPr/>
        </p:nvSpPr>
        <p:spPr>
          <a:xfrm>
            <a:off x="4560735" y="3538489"/>
            <a:ext cx="1158579" cy="19494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35"/>
              </a:lnSpc>
              <a:buNone/>
            </a:pPr>
            <a:r>
              <a:rPr sz="1103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abchaudary.me</a:t>
            </a:r>
          </a:p>
        </p:txBody>
      </p:sp>
      <p:sp>
        <p:nvSpPr>
          <p:cNvPr id="33" name="!!blk-2"/>
          <p:cNvSpPr/>
          <p:nvPr/>
        </p:nvSpPr>
        <p:spPr>
          <a:xfrm>
            <a:off x="5898326" y="3482082"/>
            <a:ext cx="1414646" cy="318614"/>
          </a:xfrm>
          <a:prstGeom prst="roundRect">
            <a:avLst>
              <a:gd name="adj" fmla="val 6000"/>
            </a:avLst>
          </a:prstGeom>
          <a:solidFill>
            <a:srgbClr val="000000"/>
          </a:solidFill>
          <a:ln w="9558">
            <a:solidFill>
              <a:srgbClr val="E0E0E0"/>
            </a:solidFill>
          </a:ln>
        </p:spPr>
        <p:txBody>
          <a:bodyPr rtlCol="0" anchor="ctr"/>
          <a:lstStyle/>
          <a:p/>
        </p:txBody>
      </p:sp>
      <p:sp>
        <p:nvSpPr>
          <p:cNvPr id="34" name="g-box-drieverse-1"/>
          <p:cNvSpPr txBox="1"/>
          <p:nvPr/>
        </p:nvSpPr>
        <p:spPr>
          <a:xfrm>
            <a:off x="6200694" y="3538489"/>
            <a:ext cx="809909" cy="19494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35"/>
              </a:lnSpc>
              <a:buNone/>
            </a:pPr>
            <a:r>
              <a:rPr sz="1103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DrieVerse</a:t>
            </a:r>
          </a:p>
        </p:txBody>
      </p:sp>
      <p:sp>
        <p:nvSpPr>
          <p:cNvPr id="35" name="!!blk-3"/>
          <p:cNvSpPr/>
          <p:nvPr/>
        </p:nvSpPr>
        <p:spPr>
          <a:xfrm>
            <a:off x="7363950" y="3482082"/>
            <a:ext cx="1414646" cy="318614"/>
          </a:xfrm>
          <a:prstGeom prst="roundRect">
            <a:avLst>
              <a:gd name="adj" fmla="val 6000"/>
            </a:avLst>
          </a:prstGeom>
          <a:solidFill>
            <a:srgbClr val="000000"/>
          </a:solidFill>
          <a:ln w="9558">
            <a:solidFill>
              <a:srgbClr val="E0E0E0"/>
            </a:solidFill>
          </a:ln>
        </p:spPr>
        <p:txBody>
          <a:bodyPr rtlCol="0" anchor="ctr"/>
          <a:lstStyle/>
          <a:p/>
        </p:txBody>
      </p:sp>
      <p:sp>
        <p:nvSpPr>
          <p:cNvPr id="36" name="g-box-leadsyft-1"/>
          <p:cNvSpPr txBox="1"/>
          <p:nvPr/>
        </p:nvSpPr>
        <p:spPr>
          <a:xfrm>
            <a:off x="7709903" y="3538489"/>
            <a:ext cx="722741" cy="19494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35"/>
              </a:lnSpc>
              <a:buNone/>
            </a:pPr>
            <a:r>
              <a:rPr sz="1103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LeadSyft</a:t>
            </a:r>
          </a:p>
        </p:txBody>
      </p:sp>
      <p:sp>
        <p:nvSpPr>
          <p:cNvPr id="37" name="!!blk-4"/>
          <p:cNvSpPr/>
          <p:nvPr/>
        </p:nvSpPr>
        <p:spPr>
          <a:xfrm>
            <a:off x="4432701" y="3877163"/>
            <a:ext cx="1414646" cy="318614"/>
          </a:xfrm>
          <a:prstGeom prst="roundRect">
            <a:avLst>
              <a:gd name="adj" fmla="val 6000"/>
            </a:avLst>
          </a:prstGeom>
          <a:solidFill>
            <a:srgbClr val="000000"/>
          </a:solidFill>
          <a:ln w="9558">
            <a:solidFill>
              <a:srgbClr val="E0E0E0"/>
            </a:solidFill>
          </a:ln>
        </p:spPr>
        <p:txBody>
          <a:bodyPr rtlCol="0" anchor="ctr"/>
          <a:lstStyle/>
          <a:p/>
        </p:txBody>
      </p:sp>
      <p:sp>
        <p:nvSpPr>
          <p:cNvPr id="38" name="g-box-accountaire-1"/>
          <p:cNvSpPr txBox="1"/>
          <p:nvPr/>
        </p:nvSpPr>
        <p:spPr>
          <a:xfrm>
            <a:off x="4647902" y="3933570"/>
            <a:ext cx="984244" cy="19494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435"/>
              </a:lnSpc>
              <a:buNone/>
            </a:pPr>
            <a:r>
              <a:rPr sz="1103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Accountaire</a:t>
            </a:r>
          </a:p>
        </p:txBody>
      </p:sp>
      <p:grpSp>
        <p:nvGrpSpPr>
          <p:cNvPr id="41" name="g-box-exact-hardware"/>
          <p:cNvGrpSpPr/>
          <p:nvPr/>
        </p:nvGrpSpPr>
        <p:grpSpPr>
          <a:xfrm>
            <a:off x="5898326" y="3877163"/>
            <a:ext cx="1414646" cy="318614"/>
            <a:chOff x="5898326" y="3877163"/>
            <a:chExt cx="1414646" cy="318614"/>
          </a:xfrm>
        </p:grpSpPr>
        <p:sp>
          <p:nvSpPr>
            <p:cNvPr id="39" name="Rounded Rectangle 38"/>
            <p:cNvSpPr/>
            <p:nvPr/>
          </p:nvSpPr>
          <p:spPr>
            <a:xfrm>
              <a:off x="5898326" y="3877163"/>
              <a:ext cx="1414646" cy="318614"/>
            </a:xfrm>
            <a:prstGeom prst="roundRect">
              <a:avLst>
                <a:gd name="adj" fmla="val 6000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0" name="TextBox 39"/>
            <p:cNvSpPr txBox="1"/>
            <p:nvPr/>
          </p:nvSpPr>
          <p:spPr>
            <a:xfrm>
              <a:off x="5982775" y="3933570"/>
              <a:ext cx="1245747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Exact Hardware</a:t>
              </a:r>
            </a:p>
          </p:txBody>
        </p:sp>
      </p:grpSp>
      <p:grpSp>
        <p:nvGrpSpPr>
          <p:cNvPr id="44" name="g-box-skillsverx-lms"/>
          <p:cNvGrpSpPr/>
          <p:nvPr/>
        </p:nvGrpSpPr>
        <p:grpSpPr>
          <a:xfrm>
            <a:off x="7363950" y="3877163"/>
            <a:ext cx="1414646" cy="318614"/>
            <a:chOff x="7363950" y="3877163"/>
            <a:chExt cx="1414646" cy="318614"/>
          </a:xfrm>
        </p:grpSpPr>
        <p:sp>
          <p:nvSpPr>
            <p:cNvPr id="42" name="Rounded Rectangle 41"/>
            <p:cNvSpPr/>
            <p:nvPr/>
          </p:nvSpPr>
          <p:spPr>
            <a:xfrm>
              <a:off x="7363950" y="3877163"/>
              <a:ext cx="1414646" cy="318614"/>
            </a:xfrm>
            <a:prstGeom prst="roundRect">
              <a:avLst>
                <a:gd name="adj" fmla="val 6000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3" name="TextBox 42"/>
            <p:cNvSpPr txBox="1"/>
            <p:nvPr/>
          </p:nvSpPr>
          <p:spPr>
            <a:xfrm>
              <a:off x="7448400" y="3933570"/>
              <a:ext cx="1245747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SkillsVerx LMS</a:t>
              </a:r>
            </a:p>
          </p:txBody>
        </p:sp>
      </p:grpSp>
      <p:grpSp>
        <p:nvGrpSpPr>
          <p:cNvPr id="48" name="g-box-postgresql-17"/>
          <p:cNvGrpSpPr/>
          <p:nvPr/>
        </p:nvGrpSpPr>
        <p:grpSpPr>
          <a:xfrm>
            <a:off x="4432701" y="4539880"/>
            <a:ext cx="1414646" cy="407826"/>
            <a:chOff x="4432701" y="4539880"/>
            <a:chExt cx="1414646" cy="407826"/>
          </a:xfrm>
        </p:grpSpPr>
        <p:sp>
          <p:nvSpPr>
            <p:cNvPr id="45" name="Rounded Rectangle 44"/>
            <p:cNvSpPr/>
            <p:nvPr/>
          </p:nvSpPr>
          <p:spPr>
            <a:xfrm>
              <a:off x="4432701" y="4539880"/>
              <a:ext cx="1414646" cy="407826"/>
            </a:xfrm>
            <a:prstGeom prst="roundRect">
              <a:avLst>
                <a:gd name="adj" fmla="val 4687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6" name="TextBox 45"/>
            <p:cNvSpPr txBox="1"/>
            <p:nvPr/>
          </p:nvSpPr>
          <p:spPr>
            <a:xfrm>
              <a:off x="4560735" y="4558054"/>
              <a:ext cx="1158579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PostgreSQL 17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788585" y="4749872"/>
              <a:ext cx="702878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four apps</a:t>
              </a:r>
            </a:p>
          </p:txBody>
        </p:sp>
      </p:grpSp>
      <p:grpSp>
        <p:nvGrpSpPr>
          <p:cNvPr id="52" name="g-box-supabase"/>
          <p:cNvGrpSpPr/>
          <p:nvPr/>
        </p:nvGrpSpPr>
        <p:grpSpPr>
          <a:xfrm>
            <a:off x="5898326" y="4539880"/>
            <a:ext cx="1414646" cy="407826"/>
            <a:chOff x="5898326" y="4539880"/>
            <a:chExt cx="1414646" cy="407826"/>
          </a:xfrm>
        </p:grpSpPr>
        <p:sp>
          <p:nvSpPr>
            <p:cNvPr id="49" name="Rounded Rectangle 48"/>
            <p:cNvSpPr/>
            <p:nvPr/>
          </p:nvSpPr>
          <p:spPr>
            <a:xfrm>
              <a:off x="5898326" y="4539880"/>
              <a:ext cx="1414646" cy="407826"/>
            </a:xfrm>
            <a:prstGeom prst="roundRect">
              <a:avLst>
                <a:gd name="adj" fmla="val 4687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0" name="TextBox 49"/>
            <p:cNvSpPr txBox="1"/>
            <p:nvPr/>
          </p:nvSpPr>
          <p:spPr>
            <a:xfrm>
              <a:off x="6244278" y="4558054"/>
              <a:ext cx="722741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Supabase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6103659" y="4749872"/>
              <a:ext cx="1003979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14 containers</a:t>
              </a:r>
            </a:p>
          </p:txBody>
        </p:sp>
      </p:grpSp>
      <p:grpSp>
        <p:nvGrpSpPr>
          <p:cNvPr id="56" name="g-box-minio"/>
          <p:cNvGrpSpPr/>
          <p:nvPr/>
        </p:nvGrpSpPr>
        <p:grpSpPr>
          <a:xfrm>
            <a:off x="7363950" y="4539880"/>
            <a:ext cx="1414646" cy="407826"/>
            <a:chOff x="7363950" y="4539880"/>
            <a:chExt cx="1414646" cy="407826"/>
          </a:xfrm>
        </p:grpSpPr>
        <p:sp>
          <p:nvSpPr>
            <p:cNvPr id="53" name="Rounded Rectangle 52"/>
            <p:cNvSpPr/>
            <p:nvPr/>
          </p:nvSpPr>
          <p:spPr>
            <a:xfrm>
              <a:off x="7363950" y="4539880"/>
              <a:ext cx="1414646" cy="407826"/>
            </a:xfrm>
            <a:prstGeom prst="roundRect">
              <a:avLst>
                <a:gd name="adj" fmla="val 4687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4" name="TextBox 53"/>
            <p:cNvSpPr txBox="1"/>
            <p:nvPr/>
          </p:nvSpPr>
          <p:spPr>
            <a:xfrm>
              <a:off x="7840654" y="4558054"/>
              <a:ext cx="461238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MinIO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531646" y="4749872"/>
              <a:ext cx="1079254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bucket per app</a:t>
              </a:r>
            </a:p>
          </p:txBody>
        </p:sp>
      </p:grpSp>
      <p:grpSp>
        <p:nvGrpSpPr>
          <p:cNvPr id="60" name="g-box-mailcow"/>
          <p:cNvGrpSpPr/>
          <p:nvPr/>
        </p:nvGrpSpPr>
        <p:grpSpPr>
          <a:xfrm>
            <a:off x="9033488" y="4539880"/>
            <a:ext cx="2434211" cy="407826"/>
            <a:chOff x="9033488" y="4539880"/>
            <a:chExt cx="2434211" cy="407826"/>
          </a:xfrm>
        </p:grpSpPr>
        <p:sp>
          <p:nvSpPr>
            <p:cNvPr id="57" name="Rounded Rectangle 56"/>
            <p:cNvSpPr/>
            <p:nvPr/>
          </p:nvSpPr>
          <p:spPr>
            <a:xfrm>
              <a:off x="9033488" y="4539880"/>
              <a:ext cx="2434211" cy="407826"/>
            </a:xfrm>
            <a:prstGeom prst="roundRect">
              <a:avLst>
                <a:gd name="adj" fmla="val 4687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8" name="TextBox 57"/>
            <p:cNvSpPr txBox="1"/>
            <p:nvPr/>
          </p:nvSpPr>
          <p:spPr>
            <a:xfrm>
              <a:off x="9932807" y="4558054"/>
              <a:ext cx="635573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Mailcow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9259315" y="4749872"/>
              <a:ext cx="1982557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mail server, 18 containers</a:t>
              </a:r>
            </a:p>
          </p:txBody>
        </p:sp>
      </p:grpSp>
      <p:grpSp>
        <p:nvGrpSpPr>
          <p:cNvPr id="64" name="g-box-bigbluebutton"/>
          <p:cNvGrpSpPr/>
          <p:nvPr/>
        </p:nvGrpSpPr>
        <p:grpSpPr>
          <a:xfrm>
            <a:off x="4432701" y="5572190"/>
            <a:ext cx="2294021" cy="446060"/>
            <a:chOff x="4432701" y="5572190"/>
            <a:chExt cx="2294021" cy="446060"/>
          </a:xfrm>
        </p:grpSpPr>
        <p:sp>
          <p:nvSpPr>
            <p:cNvPr id="61" name="Rounded Rectangle 60"/>
            <p:cNvSpPr/>
            <p:nvPr/>
          </p:nvSpPr>
          <p:spPr>
            <a:xfrm>
              <a:off x="4432701" y="5572190"/>
              <a:ext cx="2294021" cy="446060"/>
            </a:xfrm>
            <a:prstGeom prst="roundRect">
              <a:avLst>
                <a:gd name="adj" fmla="val 4285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2" name="TextBox 61"/>
            <p:cNvSpPr txBox="1"/>
            <p:nvPr/>
          </p:nvSpPr>
          <p:spPr>
            <a:xfrm>
              <a:off x="5000422" y="5609480"/>
              <a:ext cx="1158579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BigBlueButton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4550795" y="5801299"/>
              <a:ext cx="2057833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live classes, 17 containers</a:t>
              </a:r>
            </a:p>
          </p:txBody>
        </p:sp>
      </p:grpSp>
      <p:grpSp>
        <p:nvGrpSpPr>
          <p:cNvPr id="68" name="g-box-staging-stacks"/>
          <p:cNvGrpSpPr/>
          <p:nvPr/>
        </p:nvGrpSpPr>
        <p:grpSpPr>
          <a:xfrm>
            <a:off x="6803189" y="5572190"/>
            <a:ext cx="2166575" cy="446060"/>
            <a:chOff x="6803189" y="5572190"/>
            <a:chExt cx="2166575" cy="446060"/>
          </a:xfrm>
        </p:grpSpPr>
        <p:sp>
          <p:nvSpPr>
            <p:cNvPr id="65" name="Rounded Rectangle 64"/>
            <p:cNvSpPr/>
            <p:nvPr/>
          </p:nvSpPr>
          <p:spPr>
            <a:xfrm>
              <a:off x="6803189" y="5572190"/>
              <a:ext cx="2166575" cy="446060"/>
            </a:xfrm>
            <a:prstGeom prst="roundRect">
              <a:avLst>
                <a:gd name="adj" fmla="val 4285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6" name="TextBox 65"/>
            <p:cNvSpPr txBox="1"/>
            <p:nvPr/>
          </p:nvSpPr>
          <p:spPr>
            <a:xfrm>
              <a:off x="7263604" y="5609480"/>
              <a:ext cx="1245747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Staging stacks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271575" y="5801299"/>
              <a:ext cx="1229804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for the products</a:t>
              </a:r>
            </a:p>
          </p:txBody>
        </p:sp>
      </p:grpSp>
      <p:grpSp>
        <p:nvGrpSpPr>
          <p:cNvPr id="72" name="g-box-opendesign-workspace"/>
          <p:cNvGrpSpPr/>
          <p:nvPr/>
        </p:nvGrpSpPr>
        <p:grpSpPr>
          <a:xfrm>
            <a:off x="9046232" y="5572190"/>
            <a:ext cx="2421467" cy="446060"/>
            <a:chOff x="9046232" y="5572190"/>
            <a:chExt cx="2421467" cy="446060"/>
          </a:xfrm>
        </p:grpSpPr>
        <p:sp>
          <p:nvSpPr>
            <p:cNvPr id="69" name="Rounded Rectangle 68"/>
            <p:cNvSpPr/>
            <p:nvPr/>
          </p:nvSpPr>
          <p:spPr>
            <a:xfrm>
              <a:off x="9046232" y="5572190"/>
              <a:ext cx="2421467" cy="446060"/>
            </a:xfrm>
            <a:prstGeom prst="roundRect">
              <a:avLst>
                <a:gd name="adj" fmla="val 4285"/>
              </a:avLst>
            </a:prstGeom>
            <a:solidFill>
              <a:srgbClr val="000000"/>
            </a:solidFill>
            <a:ln w="9558">
              <a:solidFill>
                <a:srgbClr val="E0E0E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0" name="TextBox 69"/>
            <p:cNvSpPr txBox="1"/>
            <p:nvPr/>
          </p:nvSpPr>
          <p:spPr>
            <a:xfrm>
              <a:off x="9372589" y="5609480"/>
              <a:ext cx="1768753" cy="19494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435"/>
                </a:lnSpc>
                <a:buNone/>
              </a:pPr>
              <a:r>
                <a:rPr sz="1103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OpenDesign workspace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9453875" y="5801299"/>
              <a:ext cx="1606181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behind authentication</a:t>
              </a:r>
            </a:p>
          </p:txBody>
        </p:sp>
      </p:grpSp>
      <p:sp>
        <p:nvSpPr>
          <p:cNvPr id="73" name="g-arrow-1"/>
          <p:cNvSpPr/>
          <p:nvPr/>
        </p:nvSpPr>
        <p:spPr>
          <a:xfrm>
            <a:off x="5579712" y="4036470"/>
            <a:ext cx="3326330" cy="1535720"/>
          </a:xfrm>
          <a:custGeom>
            <a:avLst/>
            <a:gdLst/>
            <a:ahLst/>
            <a:cxnLst/>
            <a:rect l="l" t="t" r="r" b="b"/>
            <a:pathLst>
              <a:path w="3326330" h="1535720">
                <a:moveTo>
                  <a:pt x="3198884" y="0"/>
                </a:moveTo>
                <a:lnTo>
                  <a:pt x="3326330" y="0"/>
                </a:lnTo>
                <a:lnTo>
                  <a:pt x="3326330" y="1127894"/>
                </a:lnTo>
                <a:lnTo>
                  <a:pt x="0" y="1127894"/>
                </a:lnTo>
                <a:lnTo>
                  <a:pt x="0" y="1535720"/>
                </a:lnTo>
              </a:path>
            </a:pathLst>
          </a:custGeom>
          <a:noFill/>
          <a:ln w="10160" cap="flat">
            <a:solidFill>
              <a:srgbClr val="A6A6A6"/>
            </a:solidFill>
            <a:prstDash val="dash"/>
            <a:round/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77" name="g-arrow-2"/>
          <p:cNvGrpSpPr/>
          <p:nvPr/>
        </p:nvGrpSpPr>
        <p:grpSpPr>
          <a:xfrm>
            <a:off x="8778596" y="3201701"/>
            <a:ext cx="2463276" cy="1026237"/>
            <a:chOff x="8778596" y="3201701"/>
            <a:chExt cx="2463276" cy="1026237"/>
          </a:xfrm>
        </p:grpSpPr>
        <p:sp>
          <p:nvSpPr>
            <p:cNvPr id="74" name="Freeform 73"/>
            <p:cNvSpPr/>
            <p:nvPr/>
          </p:nvSpPr>
          <p:spPr>
            <a:xfrm>
              <a:off x="8778596" y="3201701"/>
              <a:ext cx="1471997" cy="439688"/>
            </a:xfrm>
            <a:custGeom>
              <a:avLst/>
              <a:gdLst/>
              <a:ahLst/>
              <a:cxnLst/>
              <a:rect l="l" t="t" r="r" b="b"/>
              <a:pathLst>
                <a:path w="1471997" h="439688">
                  <a:moveTo>
                    <a:pt x="1471997" y="0"/>
                  </a:moveTo>
                  <a:lnTo>
                    <a:pt x="1471997" y="439688"/>
                  </a:lnTo>
                  <a:lnTo>
                    <a:pt x="0" y="439688"/>
                  </a:lnTo>
                </a:path>
              </a:pathLst>
            </a:custGeom>
            <a:noFill/>
            <a:ln w="12744" cap="flat">
              <a:solidFill>
                <a:srgbClr val="00FF00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9334590" y="3879419"/>
              <a:ext cx="1832007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build and deploy 7 repos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259315" y="4057843"/>
              <a:ext cx="1982557" cy="17009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39"/>
                </a:lnSpc>
                <a:buNone/>
              </a:pPr>
              <a:r>
                <a:rPr sz="953" b="0" i="0">
                  <a:solidFill>
                    <a:srgbClr val="C4C4C4"/>
                  </a:solidFill>
                  <a:latin typeface="Source Code Pro"/>
                  <a:ea typeface="Source Code Pro"/>
                  <a:cs typeface="Source Code Pro"/>
                </a:rPr>
                <a:t>health checks, smoke tests</a:t>
              </a:r>
            </a:p>
          </p:txBody>
        </p:sp>
      </p:grpSp>
      <p:cxnSp>
        <p:nvCxnSpPr>
          <p:cNvPr id="78" name="g-arrow-3"/>
          <p:cNvCxnSpPr/>
          <p:nvPr/>
        </p:nvCxnSpPr>
        <p:spPr>
          <a:xfrm>
            <a:off x="10250593" y="2233115"/>
            <a:ext cx="0" cy="458804"/>
          </a:xfrm>
          <a:prstGeom prst="line">
            <a:avLst/>
          </a:prstGeom>
          <a:ln w="12744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g-arrow-4"/>
          <p:cNvCxnSpPr/>
          <p:nvPr/>
        </p:nvCxnSpPr>
        <p:spPr>
          <a:xfrm>
            <a:off x="8268814" y="2233115"/>
            <a:ext cx="0" cy="458804"/>
          </a:xfrm>
          <a:prstGeom prst="line">
            <a:avLst/>
          </a:prstGeom>
          <a:ln w="10160">
            <a:solidFill>
              <a:srgbClr val="A6A6A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g-label-sites-include"/>
          <p:cNvSpPr txBox="1"/>
          <p:nvPr/>
        </p:nvSpPr>
        <p:spPr>
          <a:xfrm>
            <a:off x="4432701" y="3274269"/>
            <a:ext cx="952669" cy="161811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4"/>
              </a:lnSpc>
              <a:buNone/>
            </a:pPr>
            <a:r>
              <a:rPr sz="903" b="0" i="0">
                <a:solidFill>
                  <a:srgbClr val="B0B0B0"/>
                </a:solidFill>
                <a:latin typeface="Source Code Pro"/>
                <a:ea typeface="Source Code Pro"/>
                <a:cs typeface="Source Code Pro"/>
              </a:rPr>
              <a:t>sites include</a:t>
            </a:r>
          </a:p>
        </p:txBody>
      </p:sp>
      <p:sp>
        <p:nvSpPr>
          <p:cNvPr id="81" name="g-label-shared-data-layer"/>
          <p:cNvSpPr txBox="1"/>
          <p:nvPr/>
        </p:nvSpPr>
        <p:spPr>
          <a:xfrm>
            <a:off x="4432701" y="4332067"/>
            <a:ext cx="1237982" cy="161811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4"/>
              </a:lnSpc>
              <a:buNone/>
            </a:pPr>
            <a:r>
              <a:rPr sz="903" b="0" i="0">
                <a:solidFill>
                  <a:srgbClr val="B0B0B0"/>
                </a:solidFill>
                <a:latin typeface="Source Code Pro"/>
                <a:ea typeface="Source Code Pro"/>
                <a:cs typeface="Source Code Pro"/>
              </a:rPr>
              <a:t>SHARED DATA LAYER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6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2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8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2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6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38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2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6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4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8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22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6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9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24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58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92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26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6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94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280"/>
                            </p:stCondLst>
                            <p:childTnLst>
                              <p:par>
                                <p:cTn id="1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62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96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83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38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8720"/>
                            </p:stCondLst>
                            <p:childTnLst>
                              <p:par>
                                <p:cTn id="1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60"/>
                            </p:stCondLst>
                            <p:childTnLst>
                              <p:par>
                                <p:cTn id="1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38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9480"/>
                            </p:stCondLst>
                            <p:childTnLst>
                              <p:par>
                                <p:cTn id="1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9820"/>
                            </p:stCondLst>
                            <p:childTnLst>
                              <p:par>
                                <p:cTn id="1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6" dur="38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73" grpId="0" animBg="1"/>
      <p:bldP spid="8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81" grpId="0" animBg="1"/>
    </p:bldLst>
  </p:timing>
</p:sld>
</file>

<file path=ppt/slides/slide17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4908884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THIS SITE · ARCHITECTURE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17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abchaudary.me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74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portfolio built and operated as a production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04950"/>
            <a:ext cx="8890000" cy="19431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abchaudary.me</a:t>
            </a:r>
          </a:p>
        </p:txBody>
      </p:sp>
      <p:sp>
        <p:nvSpPr>
          <p:cNvPr id="8" name="g-label-request-path"/>
          <p:cNvSpPr txBox="1"/>
          <p:nvPr/>
        </p:nvSpPr>
        <p:spPr>
          <a:xfrm>
            <a:off x="609600" y="1918141"/>
            <a:ext cx="797959" cy="12438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79"/>
              </a:lnSpc>
              <a:buNone/>
            </a:pPr>
            <a:r>
              <a:rPr sz="676" b="0" i="0" spc="82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REQUEST PATH</a:t>
            </a:r>
          </a:p>
        </p:txBody>
      </p:sp>
      <p:grpSp>
        <p:nvGrpSpPr>
          <p:cNvPr id="11" name="g-box-visitor"/>
          <p:cNvGrpSpPr/>
          <p:nvPr/>
        </p:nvGrpSpPr>
        <p:grpSpPr>
          <a:xfrm>
            <a:off x="609600" y="2096621"/>
            <a:ext cx="1045882" cy="485588"/>
            <a:chOff x="609600" y="2096621"/>
            <a:chExt cx="1045882" cy="485588"/>
          </a:xfrm>
        </p:grpSpPr>
        <p:sp>
          <p:nvSpPr>
            <p:cNvPr id="9" name="Rounded Rectangle 8"/>
            <p:cNvSpPr/>
            <p:nvPr/>
          </p:nvSpPr>
          <p:spPr>
            <a:xfrm>
              <a:off x="609600" y="2096621"/>
              <a:ext cx="1045882" cy="485588"/>
            </a:xfrm>
            <a:prstGeom prst="roundRect">
              <a:avLst>
                <a:gd name="adj" fmla="val 307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0" name="TextBox 9"/>
            <p:cNvSpPr txBox="1"/>
            <p:nvPr/>
          </p:nvSpPr>
          <p:spPr>
            <a:xfrm>
              <a:off x="877144" y="2255981"/>
              <a:ext cx="510794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Visitor</a:t>
              </a:r>
            </a:p>
          </p:txBody>
        </p:sp>
      </p:grpSp>
      <p:cxnSp>
        <p:nvCxnSpPr>
          <p:cNvPr id="12" name="g-arrow-visitor-to-cloudflare"/>
          <p:cNvCxnSpPr/>
          <p:nvPr/>
        </p:nvCxnSpPr>
        <p:spPr>
          <a:xfrm>
            <a:off x="1655482" y="2339415"/>
            <a:ext cx="224118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-box-cloudflare"/>
          <p:cNvGrpSpPr/>
          <p:nvPr/>
        </p:nvGrpSpPr>
        <p:grpSpPr>
          <a:xfrm>
            <a:off x="1879600" y="2096621"/>
            <a:ext cx="1344706" cy="485588"/>
            <a:chOff x="1879600" y="2096621"/>
            <a:chExt cx="1344706" cy="485588"/>
          </a:xfrm>
        </p:grpSpPr>
        <p:sp>
          <p:nvSpPr>
            <p:cNvPr id="13" name="Rounded Rectangle 12"/>
            <p:cNvSpPr/>
            <p:nvPr/>
          </p:nvSpPr>
          <p:spPr>
            <a:xfrm>
              <a:off x="1879600" y="2096621"/>
              <a:ext cx="1344706" cy="485588"/>
            </a:xfrm>
            <a:prstGeom prst="roundRect">
              <a:avLst>
                <a:gd name="adj" fmla="val 307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4" name="TextBox 13"/>
            <p:cNvSpPr txBox="1"/>
            <p:nvPr/>
          </p:nvSpPr>
          <p:spPr>
            <a:xfrm>
              <a:off x="2192543" y="2192481"/>
              <a:ext cx="718820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Cloudflare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271739" y="2349941"/>
              <a:ext cx="560427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proxy, DNS</a:t>
              </a:r>
            </a:p>
          </p:txBody>
        </p:sp>
        <p:sp>
          <p:nvSpPr>
            <p:cNvPr id="16" name="Freeform 15"/>
            <p:cNvSpPr/>
            <p:nvPr/>
          </p:nvSpPr>
          <p:spPr>
            <a:xfrm>
              <a:off x="3024163" y="2160711"/>
              <a:ext cx="147849" cy="92792"/>
            </a:xfrm>
            <a:custGeom>
              <a:avLst/>
              <a:gdLst/>
              <a:ahLst/>
              <a:cxnLst/>
              <a:rect l="l" t="t" r="r" b="b"/>
              <a:pathLst>
                <a:path w="147849" h="92792">
                  <a:moveTo>
                    <a:pt x="28319" y="92792"/>
                  </a:moveTo>
                  <a:lnTo>
                    <a:pt x="117966" y="92792"/>
                  </a:lnTo>
                  <a:lnTo>
                    <a:pt x="125701" y="91774"/>
                  </a:lnTo>
                  <a:lnTo>
                    <a:pt x="132908" y="88788"/>
                  </a:lnTo>
                  <a:lnTo>
                    <a:pt x="139096" y="84040"/>
                  </a:lnTo>
                  <a:lnTo>
                    <a:pt x="143845" y="77851"/>
                  </a:lnTo>
                  <a:lnTo>
                    <a:pt x="146831" y="70644"/>
                  </a:lnTo>
                  <a:lnTo>
                    <a:pt x="147849" y="62910"/>
                  </a:lnTo>
                  <a:lnTo>
                    <a:pt x="146831" y="55175"/>
                  </a:lnTo>
                  <a:lnTo>
                    <a:pt x="143845" y="47968"/>
                  </a:lnTo>
                  <a:lnTo>
                    <a:pt x="139096" y="41780"/>
                  </a:lnTo>
                  <a:lnTo>
                    <a:pt x="132908" y="37031"/>
                  </a:lnTo>
                  <a:lnTo>
                    <a:pt x="125701" y="34045"/>
                  </a:lnTo>
                  <a:lnTo>
                    <a:pt x="117966" y="33027"/>
                  </a:lnTo>
                  <a:lnTo>
                    <a:pt x="115377" y="24649"/>
                  </a:lnTo>
                  <a:lnTo>
                    <a:pt x="111068" y="17012"/>
                  </a:lnTo>
                  <a:lnTo>
                    <a:pt x="105237" y="10462"/>
                  </a:lnTo>
                  <a:lnTo>
                    <a:pt x="98149" y="5299"/>
                  </a:lnTo>
                  <a:lnTo>
                    <a:pt x="90127" y="1758"/>
                  </a:lnTo>
                  <a:lnTo>
                    <a:pt x="81536" y="0"/>
                  </a:lnTo>
                  <a:lnTo>
                    <a:pt x="72767" y="105"/>
                  </a:lnTo>
                  <a:lnTo>
                    <a:pt x="64221" y="2068"/>
                  </a:lnTo>
                  <a:lnTo>
                    <a:pt x="56285" y="5800"/>
                  </a:lnTo>
                  <a:lnTo>
                    <a:pt x="49323" y="11131"/>
                  </a:lnTo>
                  <a:lnTo>
                    <a:pt x="43650" y="17818"/>
                  </a:lnTo>
                  <a:lnTo>
                    <a:pt x="39525" y="25557"/>
                  </a:lnTo>
                  <a:lnTo>
                    <a:pt x="30633" y="25252"/>
                  </a:lnTo>
                  <a:lnTo>
                    <a:pt x="21966" y="27259"/>
                  </a:lnTo>
                  <a:lnTo>
                    <a:pt x="14113" y="31441"/>
                  </a:lnTo>
                  <a:lnTo>
                    <a:pt x="7610" y="37513"/>
                  </a:lnTo>
                  <a:lnTo>
                    <a:pt x="2900" y="45061"/>
                  </a:lnTo>
                  <a:lnTo>
                    <a:pt x="305" y="53571"/>
                  </a:lnTo>
                  <a:lnTo>
                    <a:pt x="0" y="62463"/>
                  </a:lnTo>
                  <a:lnTo>
                    <a:pt x="2007" y="71131"/>
                  </a:lnTo>
                  <a:lnTo>
                    <a:pt x="6189" y="78984"/>
                  </a:lnTo>
                  <a:lnTo>
                    <a:pt x="12261" y="85487"/>
                  </a:lnTo>
                  <a:lnTo>
                    <a:pt x="19809" y="90196"/>
                  </a:lnTo>
                  <a:lnTo>
                    <a:pt x="28319" y="92792"/>
                  </a:lnTo>
                  <a:lnTo>
                    <a:pt x="28319" y="92792"/>
                  </a:lnTo>
                </a:path>
              </a:pathLst>
            </a:custGeom>
            <a:noFill/>
            <a:ln w="7620" cap="flat">
              <a:solidFill>
                <a:srgbClr val="CFCFCF"/>
              </a:solidFill>
              <a:rou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sp>
        <p:nvSpPr>
          <p:cNvPr id="18" name="!!server"/>
          <p:cNvSpPr/>
          <p:nvPr/>
        </p:nvSpPr>
        <p:spPr>
          <a:xfrm>
            <a:off x="3672541" y="1835150"/>
            <a:ext cx="3511176" cy="3175000"/>
          </a:xfrm>
          <a:prstGeom prst="roundRect">
            <a:avLst>
              <a:gd name="adj" fmla="val 470"/>
            </a:avLst>
          </a:prstGeom>
          <a:solidFill>
            <a:srgbClr val="000000"/>
          </a:solidFill>
          <a:ln w="8890">
            <a:solidFill>
              <a:srgbClr val="9E9E9E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19" name="g-zone-own-server-1"/>
          <p:cNvSpPr txBox="1"/>
          <p:nvPr/>
        </p:nvSpPr>
        <p:spPr>
          <a:xfrm>
            <a:off x="3784600" y="1903200"/>
            <a:ext cx="669199" cy="12438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79"/>
              </a:lnSpc>
              <a:buNone/>
            </a:pPr>
            <a:r>
              <a:rPr sz="676" b="0" i="0" spc="82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OWN SERVER</a:t>
            </a:r>
          </a:p>
        </p:txBody>
      </p:sp>
      <p:sp>
        <p:nvSpPr>
          <p:cNvPr id="20" name="g-zone-own-server-2"/>
          <p:cNvSpPr/>
          <p:nvPr/>
        </p:nvSpPr>
        <p:spPr>
          <a:xfrm>
            <a:off x="6944659" y="1909856"/>
            <a:ext cx="127000" cy="48559"/>
          </a:xfrm>
          <a:prstGeom prst="roundRect">
            <a:avLst>
              <a:gd name="adj" fmla="val 15384"/>
            </a:avLst>
          </a:prstGeom>
          <a:noFill/>
          <a:ln w="889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1" name="g-zone-own-server-3"/>
          <p:cNvSpPr/>
          <p:nvPr/>
        </p:nvSpPr>
        <p:spPr>
          <a:xfrm>
            <a:off x="6944659" y="1973356"/>
            <a:ext cx="127000" cy="48559"/>
          </a:xfrm>
          <a:prstGeom prst="roundRect">
            <a:avLst>
              <a:gd name="adj" fmla="val 15384"/>
            </a:avLst>
          </a:prstGeom>
          <a:noFill/>
          <a:ln w="889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cxnSp>
        <p:nvCxnSpPr>
          <p:cNvPr id="22" name="g-zone-own-server-4"/>
          <p:cNvCxnSpPr/>
          <p:nvPr/>
        </p:nvCxnSpPr>
        <p:spPr>
          <a:xfrm>
            <a:off x="6963335" y="1934135"/>
            <a:ext cx="14941" cy="0"/>
          </a:xfrm>
          <a:prstGeom prst="line">
            <a:avLst/>
          </a:prstGeom>
          <a:ln w="10160">
            <a:solidFill>
              <a:srgbClr val="CFCF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g-zone-own-server-5"/>
          <p:cNvCxnSpPr/>
          <p:nvPr/>
        </p:nvCxnSpPr>
        <p:spPr>
          <a:xfrm>
            <a:off x="6963335" y="1997635"/>
            <a:ext cx="14941" cy="0"/>
          </a:xfrm>
          <a:prstGeom prst="line">
            <a:avLst/>
          </a:prstGeom>
          <a:ln w="10160">
            <a:solidFill>
              <a:srgbClr val="CFCFC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-arrow-cloudflare-to-nginx"/>
          <p:cNvCxnSpPr/>
          <p:nvPr/>
        </p:nvCxnSpPr>
        <p:spPr>
          <a:xfrm>
            <a:off x="3224306" y="2339415"/>
            <a:ext cx="560294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-box-nginx"/>
          <p:cNvGrpSpPr/>
          <p:nvPr/>
        </p:nvGrpSpPr>
        <p:grpSpPr>
          <a:xfrm>
            <a:off x="3784600" y="2096621"/>
            <a:ext cx="896471" cy="485588"/>
            <a:chOff x="3784600" y="2096621"/>
            <a:chExt cx="896471" cy="485588"/>
          </a:xfrm>
        </p:grpSpPr>
        <p:sp>
          <p:nvSpPr>
            <p:cNvPr id="25" name="Rounded Rectangle 24"/>
            <p:cNvSpPr/>
            <p:nvPr/>
          </p:nvSpPr>
          <p:spPr>
            <a:xfrm>
              <a:off x="3784600" y="2096621"/>
              <a:ext cx="896471" cy="485588"/>
            </a:xfrm>
            <a:prstGeom prst="roundRect">
              <a:avLst>
                <a:gd name="adj" fmla="val 307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6" name="TextBox 25"/>
            <p:cNvSpPr txBox="1"/>
            <p:nvPr/>
          </p:nvSpPr>
          <p:spPr>
            <a:xfrm>
              <a:off x="4046780" y="2140187"/>
              <a:ext cx="372110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nginx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139881" y="2297647"/>
              <a:ext cx="185908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TLS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872368" y="2402235"/>
              <a:ext cx="720935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reverse proxy</a:t>
              </a:r>
            </a:p>
          </p:txBody>
        </p:sp>
      </p:grpSp>
      <p:cxnSp>
        <p:nvCxnSpPr>
          <p:cNvPr id="30" name="g-arrow-nginx-to-app"/>
          <p:cNvCxnSpPr/>
          <p:nvPr/>
        </p:nvCxnSpPr>
        <p:spPr>
          <a:xfrm>
            <a:off x="4681071" y="2339415"/>
            <a:ext cx="224117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-box-next-payload"/>
          <p:cNvGrpSpPr/>
          <p:nvPr/>
        </p:nvGrpSpPr>
        <p:grpSpPr>
          <a:xfrm>
            <a:off x="4905188" y="2096621"/>
            <a:ext cx="2166471" cy="485588"/>
            <a:chOff x="4905188" y="2096621"/>
            <a:chExt cx="2166471" cy="485588"/>
          </a:xfrm>
        </p:grpSpPr>
        <p:sp>
          <p:nvSpPr>
            <p:cNvPr id="31" name="Rounded Rectangle 30"/>
            <p:cNvSpPr/>
            <p:nvPr/>
          </p:nvSpPr>
          <p:spPr>
            <a:xfrm>
              <a:off x="4905188" y="2096621"/>
              <a:ext cx="2166471" cy="485588"/>
            </a:xfrm>
            <a:prstGeom prst="roundRect">
              <a:avLst>
                <a:gd name="adj" fmla="val 307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2" name="TextBox 31"/>
            <p:cNvSpPr txBox="1"/>
            <p:nvPr/>
          </p:nvSpPr>
          <p:spPr>
            <a:xfrm>
              <a:off x="5074278" y="2140187"/>
              <a:ext cx="1828292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Next.js 16 + Payload CMS 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627956" y="2297647"/>
              <a:ext cx="720935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one container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520950" y="2402235"/>
              <a:ext cx="934946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pages, admin, API</a:t>
              </a:r>
            </a:p>
          </p:txBody>
        </p:sp>
      </p:grpSp>
      <p:cxnSp>
        <p:nvCxnSpPr>
          <p:cNvPr id="36" name="g-arrow-app-to-postgres"/>
          <p:cNvCxnSpPr/>
          <p:nvPr/>
        </p:nvCxnSpPr>
        <p:spPr>
          <a:xfrm>
            <a:off x="5390776" y="2582209"/>
            <a:ext cx="0" cy="224117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0" name="g-box-postgres"/>
          <p:cNvGrpSpPr/>
          <p:nvPr/>
        </p:nvGrpSpPr>
        <p:grpSpPr>
          <a:xfrm>
            <a:off x="4905188" y="2806326"/>
            <a:ext cx="971176" cy="560294"/>
            <a:chOff x="4905188" y="2806326"/>
            <a:chExt cx="971176" cy="560294"/>
          </a:xfrm>
        </p:grpSpPr>
        <p:sp>
          <p:nvSpPr>
            <p:cNvPr id="37" name="Rounded Rectangle 36"/>
            <p:cNvSpPr/>
            <p:nvPr/>
          </p:nvSpPr>
          <p:spPr>
            <a:xfrm>
              <a:off x="4905188" y="2806326"/>
              <a:ext cx="971176" cy="560294"/>
            </a:xfrm>
            <a:prstGeom prst="roundRect">
              <a:avLst>
                <a:gd name="adj" fmla="val 266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8" name="TextBox 37"/>
            <p:cNvSpPr txBox="1"/>
            <p:nvPr/>
          </p:nvSpPr>
          <p:spPr>
            <a:xfrm>
              <a:off x="4927353" y="2939540"/>
              <a:ext cx="926846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PostgreSQL 17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190817" y="3097000"/>
              <a:ext cx="399919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content</a:t>
              </a:r>
            </a:p>
          </p:txBody>
        </p:sp>
      </p:grpSp>
      <p:cxnSp>
        <p:nvCxnSpPr>
          <p:cNvPr id="41" name="g-arrow-app-to-minio"/>
          <p:cNvCxnSpPr/>
          <p:nvPr/>
        </p:nvCxnSpPr>
        <p:spPr>
          <a:xfrm>
            <a:off x="6530041" y="2582209"/>
            <a:ext cx="0" cy="224117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-box-minio"/>
          <p:cNvGrpSpPr/>
          <p:nvPr/>
        </p:nvGrpSpPr>
        <p:grpSpPr>
          <a:xfrm>
            <a:off x="5988424" y="2806326"/>
            <a:ext cx="1083235" cy="560294"/>
            <a:chOff x="5988424" y="2806326"/>
            <a:chExt cx="1083235" cy="560294"/>
          </a:xfrm>
        </p:grpSpPr>
        <p:sp>
          <p:nvSpPr>
            <p:cNvPr id="42" name="Rounded Rectangle 41"/>
            <p:cNvSpPr/>
            <p:nvPr/>
          </p:nvSpPr>
          <p:spPr>
            <a:xfrm>
              <a:off x="5988424" y="2806326"/>
              <a:ext cx="1083235" cy="560294"/>
            </a:xfrm>
            <a:prstGeom prst="roundRect">
              <a:avLst>
                <a:gd name="adj" fmla="val 266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3" name="TextBox 42"/>
            <p:cNvSpPr txBox="1"/>
            <p:nvPr/>
          </p:nvSpPr>
          <p:spPr>
            <a:xfrm>
              <a:off x="6343986" y="2834952"/>
              <a:ext cx="372110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MinIO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169574" y="2992411"/>
              <a:ext cx="720935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S3-compatible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6196325" y="3097000"/>
              <a:ext cx="667433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media bucket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022041" y="3208552"/>
              <a:ext cx="1016000" cy="11562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10"/>
                </a:lnSpc>
                <a:buNone/>
              </a:pPr>
              <a:r>
                <a:rPr sz="62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private network only</a:t>
              </a:r>
            </a:p>
          </p:txBody>
        </p:sp>
      </p:grpSp>
      <p:sp>
        <p:nvSpPr>
          <p:cNvPr id="48" name="g-label-delivery-path"/>
          <p:cNvSpPr txBox="1"/>
          <p:nvPr/>
        </p:nvSpPr>
        <p:spPr>
          <a:xfrm>
            <a:off x="609600" y="3524317"/>
            <a:ext cx="862339" cy="12438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79"/>
              </a:lnSpc>
              <a:buNone/>
            </a:pPr>
            <a:r>
              <a:rPr sz="676" b="0" i="0" spc="82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DELIVERY PATH</a:t>
            </a:r>
          </a:p>
        </p:txBody>
      </p:sp>
      <p:grpSp>
        <p:nvGrpSpPr>
          <p:cNvPr id="54" name="g-box-git-push"/>
          <p:cNvGrpSpPr/>
          <p:nvPr/>
        </p:nvGrpSpPr>
        <p:grpSpPr>
          <a:xfrm>
            <a:off x="609600" y="3702797"/>
            <a:ext cx="1045882" cy="635000"/>
            <a:chOff x="609600" y="3702797"/>
            <a:chExt cx="1045882" cy="635000"/>
          </a:xfrm>
        </p:grpSpPr>
        <p:sp>
          <p:nvSpPr>
            <p:cNvPr id="49" name="Rounded Rectangle 48"/>
            <p:cNvSpPr/>
            <p:nvPr/>
          </p:nvSpPr>
          <p:spPr>
            <a:xfrm>
              <a:off x="609600" y="3702797"/>
              <a:ext cx="1045882" cy="635000"/>
            </a:xfrm>
            <a:prstGeom prst="roundRect">
              <a:avLst>
                <a:gd name="adj" fmla="val 2352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0" name="TextBox 49"/>
            <p:cNvSpPr txBox="1"/>
            <p:nvPr/>
          </p:nvSpPr>
          <p:spPr>
            <a:xfrm>
              <a:off x="842473" y="3768775"/>
              <a:ext cx="580136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git push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32582" y="3926235"/>
              <a:ext cx="399919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to main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825576" y="4030823"/>
              <a:ext cx="613930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starts both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825576" y="4135411"/>
              <a:ext cx="613930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in parallel</a:t>
              </a:r>
            </a:p>
          </p:txBody>
        </p:sp>
      </p:grpSp>
      <p:cxnSp>
        <p:nvCxnSpPr>
          <p:cNvPr id="55" name="g-arrow-push-to-ci"/>
          <p:cNvCxnSpPr/>
          <p:nvPr/>
        </p:nvCxnSpPr>
        <p:spPr>
          <a:xfrm>
            <a:off x="1655482" y="3889562"/>
            <a:ext cx="224118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" name="g-box-ci-gates"/>
          <p:cNvGrpSpPr/>
          <p:nvPr/>
        </p:nvGrpSpPr>
        <p:grpSpPr>
          <a:xfrm>
            <a:off x="1879600" y="3702797"/>
            <a:ext cx="1344706" cy="1195294"/>
            <a:chOff x="1879600" y="3702797"/>
            <a:chExt cx="1344706" cy="1195294"/>
          </a:xfrm>
        </p:grpSpPr>
        <p:sp>
          <p:nvSpPr>
            <p:cNvPr id="56" name="Rounded Rectangle 55"/>
            <p:cNvSpPr/>
            <p:nvPr/>
          </p:nvSpPr>
          <p:spPr>
            <a:xfrm>
              <a:off x="1879600" y="3702797"/>
              <a:ext cx="1344706" cy="1195294"/>
            </a:xfrm>
            <a:prstGeom prst="roundRect">
              <a:avLst>
                <a:gd name="adj" fmla="val 1250"/>
              </a:avLst>
            </a:prstGeom>
            <a:solidFill>
              <a:srgbClr val="000000"/>
            </a:solidFill>
            <a:ln w="8890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7" name="TextBox 56"/>
            <p:cNvSpPr txBox="1"/>
            <p:nvPr/>
          </p:nvSpPr>
          <p:spPr>
            <a:xfrm>
              <a:off x="1949846" y="3787452"/>
              <a:ext cx="1204214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GitHub Actions CI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004226" y="3944911"/>
              <a:ext cx="1095454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GitHub-hosted runner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2164734" y="4049500"/>
              <a:ext cx="774438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blocking gates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057728" y="4154088"/>
              <a:ext cx="988449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TypeScript, Vitest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977474" y="4258676"/>
              <a:ext cx="1148957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ESLint, zero warnings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1950723" y="4363264"/>
              <a:ext cx="1202460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Playwright e2e, visual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084480" y="4467853"/>
              <a:ext cx="934946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axe accessibility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1977474" y="4572441"/>
              <a:ext cx="1148957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Lighthouse CI budgets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2244988" y="4677029"/>
              <a:ext cx="613930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bundle size</a:t>
              </a:r>
            </a:p>
          </p:txBody>
        </p:sp>
      </p:grpSp>
      <p:grpSp>
        <p:nvGrpSpPr>
          <p:cNvPr id="69" name="g-arrow-push-to-deploy"/>
          <p:cNvGrpSpPr/>
          <p:nvPr/>
        </p:nvGrpSpPr>
        <p:grpSpPr>
          <a:xfrm>
            <a:off x="1748865" y="3553385"/>
            <a:ext cx="3679264" cy="354853"/>
            <a:chOff x="1748865" y="3553385"/>
            <a:chExt cx="3679264" cy="354853"/>
          </a:xfrm>
        </p:grpSpPr>
        <p:sp>
          <p:nvSpPr>
            <p:cNvPr id="67" name="Freeform 66"/>
            <p:cNvSpPr/>
            <p:nvPr/>
          </p:nvSpPr>
          <p:spPr>
            <a:xfrm>
              <a:off x="1767541" y="3553385"/>
              <a:ext cx="3660588" cy="336177"/>
            </a:xfrm>
            <a:custGeom>
              <a:avLst/>
              <a:gdLst/>
              <a:ahLst/>
              <a:cxnLst/>
              <a:rect l="l" t="t" r="r" b="b"/>
              <a:pathLst>
                <a:path w="3660588" h="336177">
                  <a:moveTo>
                    <a:pt x="0" y="336177"/>
                  </a:moveTo>
                  <a:lnTo>
                    <a:pt x="0" y="0"/>
                  </a:lnTo>
                  <a:lnTo>
                    <a:pt x="3660588" y="0"/>
                  </a:lnTo>
                  <a:lnTo>
                    <a:pt x="3660588" y="149412"/>
                  </a:lnTo>
                </a:path>
              </a:pathLst>
            </a:custGeom>
            <a:noFill/>
            <a:ln w="10160" cap="flat">
              <a:solidFill>
                <a:srgbClr val="CFCFCF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8" name="Oval 67"/>
            <p:cNvSpPr/>
            <p:nvPr/>
          </p:nvSpPr>
          <p:spPr>
            <a:xfrm>
              <a:off x="1748865" y="3870885"/>
              <a:ext cx="37353" cy="37353"/>
            </a:xfrm>
            <a:prstGeom prst="ellipse">
              <a:avLst/>
            </a:prstGeom>
            <a:solidFill>
              <a:srgbClr val="CFCFCF"/>
            </a:solidFill>
            <a:ln>
              <a:noFill/>
            </a:ln>
          </p:spPr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93" name="g-box-deploy-job"/>
          <p:cNvGrpSpPr/>
          <p:nvPr/>
        </p:nvGrpSpPr>
        <p:grpSpPr>
          <a:xfrm>
            <a:off x="3784600" y="3702797"/>
            <a:ext cx="3287059" cy="1195294"/>
            <a:chOff x="3784600" y="3702797"/>
            <a:chExt cx="3287059" cy="1195294"/>
          </a:xfrm>
        </p:grpSpPr>
        <p:sp>
          <p:nvSpPr>
            <p:cNvPr id="70" name="Rounded Rectangle 69"/>
            <p:cNvSpPr/>
            <p:nvPr/>
          </p:nvSpPr>
          <p:spPr>
            <a:xfrm>
              <a:off x="3784600" y="3702797"/>
              <a:ext cx="3287059" cy="1195294"/>
            </a:xfrm>
            <a:prstGeom prst="roundRect">
              <a:avLst>
                <a:gd name="adj" fmla="val 125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1" name="TextBox 70"/>
            <p:cNvSpPr txBox="1"/>
            <p:nvPr/>
          </p:nvSpPr>
          <p:spPr>
            <a:xfrm>
              <a:off x="5068719" y="3789020"/>
              <a:ext cx="718820" cy="157891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43"/>
                </a:lnSpc>
                <a:buNone/>
              </a:pPr>
              <a:r>
                <a:rPr sz="87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Deploy job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532635" y="3950141"/>
              <a:ext cx="1790990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self-hosted runner on this server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559386" y="4054729"/>
              <a:ext cx="1737487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builds against the live database</a:t>
              </a:r>
            </a:p>
          </p:txBody>
        </p:sp>
        <p:sp>
          <p:nvSpPr>
            <p:cNvPr id="74" name="Rounded Rectangle 73"/>
            <p:cNvSpPr/>
            <p:nvPr/>
          </p:nvSpPr>
          <p:spPr>
            <a:xfrm>
              <a:off x="3877982" y="4300444"/>
              <a:ext cx="560294" cy="37352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5" name="TextBox 74"/>
            <p:cNvSpPr txBox="1"/>
            <p:nvPr/>
          </p:nvSpPr>
          <p:spPr>
            <a:xfrm>
              <a:off x="3931419" y="4370735"/>
              <a:ext cx="453422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database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877916" y="4475323"/>
              <a:ext cx="560427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migrations</a:t>
              </a:r>
            </a:p>
          </p:txBody>
        </p:sp>
        <p:cxnSp>
          <p:nvCxnSpPr>
            <p:cNvPr id="77" name="Connector 76"/>
            <p:cNvCxnSpPr/>
            <p:nvPr/>
          </p:nvCxnSpPr>
          <p:spPr>
            <a:xfrm>
              <a:off x="4438276" y="4487209"/>
              <a:ext cx="186765" cy="0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ounded Rectangle 77"/>
            <p:cNvSpPr/>
            <p:nvPr/>
          </p:nvSpPr>
          <p:spPr>
            <a:xfrm>
              <a:off x="4625041" y="4300444"/>
              <a:ext cx="448235" cy="37352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9" name="TextBox 78"/>
            <p:cNvSpPr txBox="1"/>
            <p:nvPr/>
          </p:nvSpPr>
          <p:spPr>
            <a:xfrm>
              <a:off x="4675951" y="4370735"/>
              <a:ext cx="346416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Docker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702702" y="4475323"/>
              <a:ext cx="292914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build</a:t>
              </a:r>
            </a:p>
          </p:txBody>
        </p:sp>
        <p:cxnSp>
          <p:nvCxnSpPr>
            <p:cNvPr id="81" name="Connector 80"/>
            <p:cNvCxnSpPr/>
            <p:nvPr/>
          </p:nvCxnSpPr>
          <p:spPr>
            <a:xfrm>
              <a:off x="5073276" y="4487209"/>
              <a:ext cx="186765" cy="0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ounded Rectangle 81"/>
            <p:cNvSpPr/>
            <p:nvPr/>
          </p:nvSpPr>
          <p:spPr>
            <a:xfrm>
              <a:off x="5260041" y="4300444"/>
              <a:ext cx="448235" cy="37352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3" name="TextBox 82"/>
            <p:cNvSpPr txBox="1"/>
            <p:nvPr/>
          </p:nvSpPr>
          <p:spPr>
            <a:xfrm>
              <a:off x="5284199" y="4370735"/>
              <a:ext cx="399919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compose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417956" y="4475323"/>
              <a:ext cx="132405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up</a:t>
              </a:r>
            </a:p>
          </p:txBody>
        </p:sp>
        <p:cxnSp>
          <p:nvCxnSpPr>
            <p:cNvPr id="85" name="Connector 84"/>
            <p:cNvCxnSpPr/>
            <p:nvPr/>
          </p:nvCxnSpPr>
          <p:spPr>
            <a:xfrm>
              <a:off x="5708276" y="4487209"/>
              <a:ext cx="186765" cy="0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Rounded Rectangle 85"/>
            <p:cNvSpPr/>
            <p:nvPr/>
          </p:nvSpPr>
          <p:spPr>
            <a:xfrm>
              <a:off x="5895041" y="4300444"/>
              <a:ext cx="448235" cy="37352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7" name="TextBox 86"/>
            <p:cNvSpPr txBox="1"/>
            <p:nvPr/>
          </p:nvSpPr>
          <p:spPr>
            <a:xfrm>
              <a:off x="5945951" y="4370735"/>
              <a:ext cx="346416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health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972702" y="4475323"/>
              <a:ext cx="292914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check</a:t>
              </a:r>
            </a:p>
          </p:txBody>
        </p:sp>
        <p:cxnSp>
          <p:nvCxnSpPr>
            <p:cNvPr id="89" name="Connector 88"/>
            <p:cNvCxnSpPr/>
            <p:nvPr/>
          </p:nvCxnSpPr>
          <p:spPr>
            <a:xfrm>
              <a:off x="6343276" y="4487209"/>
              <a:ext cx="186765" cy="0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ounded Rectangle 89"/>
            <p:cNvSpPr/>
            <p:nvPr/>
          </p:nvSpPr>
          <p:spPr>
            <a:xfrm>
              <a:off x="6530041" y="4300444"/>
              <a:ext cx="448235" cy="37352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91" name="TextBox 90"/>
            <p:cNvSpPr txBox="1"/>
            <p:nvPr/>
          </p:nvSpPr>
          <p:spPr>
            <a:xfrm>
              <a:off x="6607702" y="4370735"/>
              <a:ext cx="292914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smoke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634453" y="4475323"/>
              <a:ext cx="239411" cy="12438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9"/>
                </a:lnSpc>
                <a:buNone/>
              </a:pPr>
              <a:r>
                <a:rPr sz="676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test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8382000" y="1835150"/>
            <a:ext cx="3200400" cy="3754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Next.js 16 + Payload CMS 3 in one process, on Postgres 17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382000" y="2274062"/>
            <a:ext cx="32004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Self-hosted behind Cloudflare and nginx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8382000" y="2531618"/>
            <a:ext cx="3200400" cy="3754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Push-to-deploy on a self-hosted GitHub runner with a health gate and smoke test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8382000" y="2970530"/>
            <a:ext cx="3200400" cy="3754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JSON-LD graph, llms.txt and a Markdown companion for every page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09600" y="5175250"/>
            <a:ext cx="10795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 spc="12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SEVEN BLOCKING CI GATES</a:t>
            </a:r>
          </a:p>
        </p:txBody>
      </p:sp>
      <p:sp>
        <p:nvSpPr>
          <p:cNvPr id="99" name="Rectangle 98"/>
          <p:cNvSpPr/>
          <p:nvPr/>
        </p:nvSpPr>
        <p:spPr>
          <a:xfrm>
            <a:off x="609600" y="5403850"/>
            <a:ext cx="93970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0" name="TextBox 99"/>
          <p:cNvSpPr txBox="1"/>
          <p:nvPr/>
        </p:nvSpPr>
        <p:spPr>
          <a:xfrm>
            <a:off x="711200" y="5440045"/>
            <a:ext cx="76190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TypeScript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625501" y="5403850"/>
            <a:ext cx="1880642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2" name="TextBox 101"/>
          <p:cNvSpPr txBox="1"/>
          <p:nvPr/>
        </p:nvSpPr>
        <p:spPr>
          <a:xfrm>
            <a:off x="1727101" y="5440045"/>
            <a:ext cx="1702842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ESLint at zero warnings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582343" y="5403850"/>
            <a:ext cx="650180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4" name="TextBox 103"/>
          <p:cNvSpPr txBox="1"/>
          <p:nvPr/>
        </p:nvSpPr>
        <p:spPr>
          <a:xfrm>
            <a:off x="3683943" y="5440045"/>
            <a:ext cx="47238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Vitest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308723" y="5403850"/>
            <a:ext cx="2676823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6" name="TextBox 105"/>
          <p:cNvSpPr txBox="1"/>
          <p:nvPr/>
        </p:nvSpPr>
        <p:spPr>
          <a:xfrm>
            <a:off x="4410323" y="5440045"/>
            <a:ext cx="2499023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Playwright on nine device profiles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7061746" y="5403850"/>
            <a:ext cx="433040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8" name="TextBox 107"/>
          <p:cNvSpPr txBox="1"/>
          <p:nvPr/>
        </p:nvSpPr>
        <p:spPr>
          <a:xfrm>
            <a:off x="7163346" y="5440045"/>
            <a:ext cx="25524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axe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7570986" y="5403850"/>
            <a:ext cx="115684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10" name="TextBox 109"/>
          <p:cNvSpPr txBox="1"/>
          <p:nvPr/>
        </p:nvSpPr>
        <p:spPr>
          <a:xfrm>
            <a:off x="7672586" y="5440045"/>
            <a:ext cx="97904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Lighthouse CI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8804027" y="5403850"/>
            <a:ext cx="1012081" cy="22923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8905627" y="5440045"/>
            <a:ext cx="834281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Bundle size</a:t>
            </a:r>
          </a:p>
        </p:txBody>
      </p:sp>
      <p:sp>
        <p:nvSpPr>
          <p:cNvPr id="113" name="!!gates"/>
          <p:cNvSpPr/>
          <p:nvPr/>
        </p:nvSpPr>
        <p:spPr>
          <a:xfrm>
            <a:off x="558800" y="5353050"/>
            <a:ext cx="9308108" cy="355600"/>
          </a:xfrm>
          <a:prstGeom prst="rect">
            <a:avLst/>
          </a:prstGeom>
          <a:noFill/>
          <a:ln w="6350">
            <a:solidFill>
              <a:srgbClr val="3A3A3A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114" name="Rectangle 113"/>
          <p:cNvSpPr/>
          <p:nvPr/>
        </p:nvSpPr>
        <p:spPr>
          <a:xfrm>
            <a:off x="609600" y="5873750"/>
            <a:ext cx="109728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5" name="TextBox 114"/>
          <p:cNvSpPr txBox="1"/>
          <p:nvPr/>
        </p:nvSpPr>
        <p:spPr>
          <a:xfrm>
            <a:off x="609600" y="5988050"/>
            <a:ext cx="2609850" cy="2755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70"/>
              </a:lnSpc>
              <a:buNone/>
            </a:pPr>
            <a:r>
              <a:rPr sz="1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7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609600" y="6283198"/>
            <a:ext cx="2609850" cy="15843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148"/>
              </a:lnSpc>
              <a:buNone/>
            </a:pPr>
            <a:r>
              <a:rPr sz="8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blocking CI gates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397250" y="5988050"/>
            <a:ext cx="2609850" cy="2755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70"/>
              </a:lnSpc>
              <a:buNone/>
            </a:pPr>
            <a:r>
              <a:rPr sz="1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9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97250" y="6283198"/>
            <a:ext cx="2609850" cy="15843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148"/>
              </a:lnSpc>
              <a:buNone/>
            </a:pPr>
            <a:r>
              <a:rPr sz="8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device profiles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184900" y="5988050"/>
            <a:ext cx="2609850" cy="2755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70"/>
              </a:lnSpc>
              <a:buNone/>
            </a:pPr>
            <a:r>
              <a:rPr sz="1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9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184900" y="6283198"/>
            <a:ext cx="2609850" cy="15843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148"/>
              </a:lnSpc>
              <a:buNone/>
            </a:pPr>
            <a:r>
              <a:rPr sz="8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collections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972550" y="5988050"/>
            <a:ext cx="2609850" cy="2755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70"/>
              </a:lnSpc>
              <a:buNone/>
            </a:pPr>
            <a:r>
              <a:rPr sz="1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18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972550" y="6283198"/>
            <a:ext cx="2609850" cy="15843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148"/>
              </a:lnSpc>
              <a:buNone/>
            </a:pPr>
            <a:r>
              <a:rPr sz="8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decision records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8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8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44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8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2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38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4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8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8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3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40"/>
                            </p:stCondLst>
                            <p:childTnLst>
                              <p:par>
                                <p:cTn id="6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38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6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38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82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6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84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8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26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6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38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2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37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72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7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2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780"/>
                            </p:stCondLst>
                            <p:childTnLst>
                              <p:par>
                                <p:cTn id="1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14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45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76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7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38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69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33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5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3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1760"/>
                            </p:stCondLst>
                            <p:childTnLst>
                              <p:par>
                                <p:cTn id="1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3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3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3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2190"/>
                            </p:stCondLst>
                            <p:childTnLst>
                              <p:par>
                                <p:cTn id="2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3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3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3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12620"/>
                            </p:stCondLst>
                            <p:childTnLst>
                              <p:par>
                                <p:cTn id="2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3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3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3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  <p:bldP spid="19" grpId="0" animBg="1"/>
      <p:bldP spid="20" grpId="0" animBg="1"/>
      <p:bldP spid="21" grpId="0" animBg="1"/>
      <p:bldP spid="48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13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</p:bldLst>
  </p:timing>
</p:sld>
</file>

<file path=ppt/slides/slide18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5197642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PRODUCT · THIS SITE · CONTENT PIPELINE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18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abchaudary.me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6786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22"/>
              </a:lnSpc>
              <a:buNone/>
            </a:pPr>
            <a:r>
              <a:rPr sz="23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mostly automated content pipeline, from evidence to distribution</a:t>
            </a:r>
          </a:p>
        </p:txBody>
      </p:sp>
      <p:grpSp>
        <p:nvGrpSpPr>
          <p:cNvPr id="11" name="g-box-campaign-plan"/>
          <p:cNvGrpSpPr/>
          <p:nvPr/>
        </p:nvGrpSpPr>
        <p:grpSpPr>
          <a:xfrm>
            <a:off x="609600" y="2006127"/>
            <a:ext cx="1532659" cy="1106920"/>
            <a:chOff x="609600" y="2006127"/>
            <a:chExt cx="1532659" cy="1106920"/>
          </a:xfrm>
        </p:grpSpPr>
        <p:sp>
          <p:nvSpPr>
            <p:cNvPr id="7" name="Rounded Rectangle 6"/>
            <p:cNvSpPr/>
            <p:nvPr/>
          </p:nvSpPr>
          <p:spPr>
            <a:xfrm>
              <a:off x="609600" y="2006127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" name="TextBox 7"/>
            <p:cNvSpPr txBox="1"/>
            <p:nvPr/>
          </p:nvSpPr>
          <p:spPr>
            <a:xfrm>
              <a:off x="822295" y="2326790"/>
              <a:ext cx="1107269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Campaign plan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87664" y="2507579"/>
              <a:ext cx="976531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4-week calendar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173003" y="2626785"/>
              <a:ext cx="405852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briefs</a:t>
              </a:r>
            </a:p>
          </p:txBody>
        </p:sp>
      </p:grpSp>
      <p:cxnSp>
        <p:nvCxnSpPr>
          <p:cNvPr id="12" name="g-arrow-plan-to-evidence"/>
          <p:cNvCxnSpPr/>
          <p:nvPr/>
        </p:nvCxnSpPr>
        <p:spPr>
          <a:xfrm>
            <a:off x="2142259" y="2559587"/>
            <a:ext cx="455540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-box-evidence"/>
          <p:cNvGrpSpPr/>
          <p:nvPr/>
        </p:nvGrpSpPr>
        <p:grpSpPr>
          <a:xfrm>
            <a:off x="2597799" y="2006127"/>
            <a:ext cx="1532659" cy="1106920"/>
            <a:chOff x="2597799" y="2006127"/>
            <a:chExt cx="1532659" cy="1106920"/>
          </a:xfrm>
        </p:grpSpPr>
        <p:sp>
          <p:nvSpPr>
            <p:cNvPr id="13" name="Rounded Rectangle 12"/>
            <p:cNvSpPr/>
            <p:nvPr/>
          </p:nvSpPr>
          <p:spPr>
            <a:xfrm>
              <a:off x="2597799" y="2006127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4" name="TextBox 13"/>
            <p:cNvSpPr txBox="1"/>
            <p:nvPr/>
          </p:nvSpPr>
          <p:spPr>
            <a:xfrm>
              <a:off x="2852105" y="2386393"/>
              <a:ext cx="1024049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Evidence and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27274" y="2531144"/>
              <a:ext cx="1273711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owner interview</a:t>
              </a:r>
            </a:p>
          </p:txBody>
        </p:sp>
      </p:grpSp>
      <p:cxnSp>
        <p:nvCxnSpPr>
          <p:cNvPr id="17" name="g-arrow-evidence-to-draft"/>
          <p:cNvCxnSpPr/>
          <p:nvPr/>
        </p:nvCxnSpPr>
        <p:spPr>
          <a:xfrm>
            <a:off x="4130459" y="2559587"/>
            <a:ext cx="451282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!!gates"/>
          <p:cNvSpPr/>
          <p:nvPr/>
        </p:nvSpPr>
        <p:spPr>
          <a:xfrm>
            <a:off x="4581741" y="2006127"/>
            <a:ext cx="1532659" cy="1106920"/>
          </a:xfrm>
          <a:prstGeom prst="roundRect">
            <a:avLst>
              <a:gd name="adj" fmla="val 1538"/>
            </a:avLst>
          </a:prstGeom>
          <a:solidFill>
            <a:srgbClr val="000000"/>
          </a:solidFill>
          <a:ln w="889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9" name="g-box-article-draft-1"/>
          <p:cNvSpPr txBox="1"/>
          <p:nvPr/>
        </p:nvSpPr>
        <p:spPr>
          <a:xfrm>
            <a:off x="4794436" y="2090164"/>
            <a:ext cx="1107269" cy="185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360"/>
              </a:lnSpc>
              <a:buNone/>
            </a:pPr>
            <a:r>
              <a:rPr sz="1045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Article draft</a:t>
            </a:r>
          </a:p>
        </p:txBody>
      </p:sp>
      <p:sp>
        <p:nvSpPr>
          <p:cNvPr id="20" name="g-box-article-draft-2"/>
          <p:cNvSpPr txBox="1"/>
          <p:nvPr/>
        </p:nvSpPr>
        <p:spPr>
          <a:xfrm>
            <a:off x="4842631" y="2317699"/>
            <a:ext cx="1010881" cy="1455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046"/>
              </a:lnSpc>
              <a:buNone/>
            </a:pPr>
            <a:r>
              <a:rPr sz="804" b="1" i="0" spc="94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QUALITY GATES</a:t>
            </a:r>
          </a:p>
        </p:txBody>
      </p:sp>
      <p:sp>
        <p:nvSpPr>
          <p:cNvPr id="21" name="g-box-article-draft-3"/>
          <p:cNvSpPr/>
          <p:nvPr/>
        </p:nvSpPr>
        <p:spPr>
          <a:xfrm>
            <a:off x="4683919" y="2525528"/>
            <a:ext cx="1328305" cy="221384"/>
          </a:xfrm>
          <a:prstGeom prst="roundRect">
            <a:avLst>
              <a:gd name="adj" fmla="val 7692"/>
            </a:avLst>
          </a:prstGeom>
          <a:solidFill>
            <a:srgbClr val="000000"/>
          </a:solidFill>
          <a:ln w="889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2" name="g-box-article-draft-4"/>
          <p:cNvSpPr txBox="1"/>
          <p:nvPr/>
        </p:nvSpPr>
        <p:spPr>
          <a:xfrm>
            <a:off x="4986623" y="2558667"/>
            <a:ext cx="722896" cy="1455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046"/>
              </a:lnSpc>
              <a:buNone/>
            </a:pPr>
            <a:r>
              <a:rPr sz="804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voice rules</a:t>
            </a:r>
          </a:p>
        </p:txBody>
      </p:sp>
      <p:sp>
        <p:nvSpPr>
          <p:cNvPr id="23" name="g-box-article-draft-5"/>
          <p:cNvSpPr/>
          <p:nvPr/>
        </p:nvSpPr>
        <p:spPr>
          <a:xfrm>
            <a:off x="4683919" y="2806515"/>
            <a:ext cx="1328305" cy="221384"/>
          </a:xfrm>
          <a:prstGeom prst="roundRect">
            <a:avLst>
              <a:gd name="adj" fmla="val 7692"/>
            </a:avLst>
          </a:prstGeom>
          <a:solidFill>
            <a:srgbClr val="000000"/>
          </a:solidFill>
          <a:ln w="889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4" name="g-box-article-draft-6"/>
          <p:cNvSpPr txBox="1"/>
          <p:nvPr/>
        </p:nvSpPr>
        <p:spPr>
          <a:xfrm>
            <a:off x="4859806" y="2839655"/>
            <a:ext cx="976531" cy="1455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046"/>
              </a:lnSpc>
              <a:buNone/>
            </a:pPr>
            <a:r>
              <a:rPr sz="804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SEO / AEO / GEO</a:t>
            </a:r>
          </a:p>
        </p:txBody>
      </p:sp>
      <p:cxnSp>
        <p:nvCxnSpPr>
          <p:cNvPr id="25" name="g-arrow-draft-to-payload"/>
          <p:cNvCxnSpPr/>
          <p:nvPr/>
        </p:nvCxnSpPr>
        <p:spPr>
          <a:xfrm>
            <a:off x="6114401" y="2559587"/>
            <a:ext cx="455540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9" name="g-box-payload-draft"/>
          <p:cNvGrpSpPr/>
          <p:nvPr/>
        </p:nvGrpSpPr>
        <p:grpSpPr>
          <a:xfrm>
            <a:off x="6569941" y="2006127"/>
            <a:ext cx="1532659" cy="1106920"/>
            <a:chOff x="6569941" y="2006127"/>
            <a:chExt cx="1532659" cy="1106920"/>
          </a:xfrm>
        </p:grpSpPr>
        <p:sp>
          <p:nvSpPr>
            <p:cNvPr id="26" name="Rounded Rectangle 25"/>
            <p:cNvSpPr/>
            <p:nvPr/>
          </p:nvSpPr>
          <p:spPr>
            <a:xfrm>
              <a:off x="6569941" y="2006127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7" name="TextBox 26"/>
            <p:cNvSpPr txBox="1"/>
            <p:nvPr/>
          </p:nvSpPr>
          <p:spPr>
            <a:xfrm>
              <a:off x="6865857" y="2386393"/>
              <a:ext cx="940828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Payload CMS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784596" y="2567182"/>
              <a:ext cx="1103348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pushed as a draft</a:t>
              </a:r>
            </a:p>
          </p:txBody>
        </p:sp>
      </p:grpSp>
      <p:cxnSp>
        <p:nvCxnSpPr>
          <p:cNvPr id="30" name="g-arrow-payload-to-imagery"/>
          <p:cNvCxnSpPr/>
          <p:nvPr/>
        </p:nvCxnSpPr>
        <p:spPr>
          <a:xfrm>
            <a:off x="7336270" y="3113047"/>
            <a:ext cx="0" cy="681182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-box-imagery"/>
          <p:cNvGrpSpPr/>
          <p:nvPr/>
        </p:nvGrpSpPr>
        <p:grpSpPr>
          <a:xfrm>
            <a:off x="6569941" y="3794229"/>
            <a:ext cx="1532659" cy="1106920"/>
            <a:chOff x="6569941" y="3794229"/>
            <a:chExt cx="1532659" cy="1106920"/>
          </a:xfrm>
        </p:grpSpPr>
        <p:sp>
          <p:nvSpPr>
            <p:cNvPr id="31" name="Rounded Rectangle 30"/>
            <p:cNvSpPr/>
            <p:nvPr/>
          </p:nvSpPr>
          <p:spPr>
            <a:xfrm>
              <a:off x="6569941" y="3794229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2" name="TextBox 31"/>
            <p:cNvSpPr txBox="1"/>
            <p:nvPr/>
          </p:nvSpPr>
          <p:spPr>
            <a:xfrm>
              <a:off x="6610338" y="4120386"/>
              <a:ext cx="1451864" cy="17847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5"/>
                </a:lnSpc>
                <a:buNone/>
              </a:pPr>
              <a:r>
                <a:rPr sz="100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OpenDesign imagery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911414" y="4295681"/>
              <a:ext cx="849713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featured 16:9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79709" y="4414888"/>
              <a:ext cx="913122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social squares</a:t>
              </a:r>
            </a:p>
          </p:txBody>
        </p:sp>
      </p:grpSp>
      <p:cxnSp>
        <p:nvCxnSpPr>
          <p:cNvPr id="36" name="g-arrow-imagery-to-scheduling"/>
          <p:cNvCxnSpPr/>
          <p:nvPr/>
        </p:nvCxnSpPr>
        <p:spPr>
          <a:xfrm flipH="1">
            <a:off x="6114401" y="4347689"/>
            <a:ext cx="455540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-box-scheduled-publishing"/>
          <p:cNvGrpSpPr/>
          <p:nvPr/>
        </p:nvGrpSpPr>
        <p:grpSpPr>
          <a:xfrm>
            <a:off x="4581741" y="3794229"/>
            <a:ext cx="1532659" cy="1106920"/>
            <a:chOff x="4581741" y="3794229"/>
            <a:chExt cx="1532659" cy="1106920"/>
          </a:xfrm>
        </p:grpSpPr>
        <p:sp>
          <p:nvSpPr>
            <p:cNvPr id="37" name="Rounded Rectangle 36"/>
            <p:cNvSpPr/>
            <p:nvPr/>
          </p:nvSpPr>
          <p:spPr>
            <a:xfrm>
              <a:off x="4581741" y="3794229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8" name="TextBox 37"/>
            <p:cNvSpPr txBox="1"/>
            <p:nvPr/>
          </p:nvSpPr>
          <p:spPr>
            <a:xfrm>
              <a:off x="4960878" y="4102120"/>
              <a:ext cx="774386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Scheduled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19267" y="4246871"/>
              <a:ext cx="857607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publishing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891510" y="4427660"/>
              <a:ext cx="913122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Payload native</a:t>
              </a:r>
            </a:p>
          </p:txBody>
        </p:sp>
      </p:grpSp>
      <p:cxnSp>
        <p:nvCxnSpPr>
          <p:cNvPr id="42" name="g-arrow-scheduling-to-social"/>
          <p:cNvCxnSpPr/>
          <p:nvPr/>
        </p:nvCxnSpPr>
        <p:spPr>
          <a:xfrm flipH="1">
            <a:off x="4130459" y="4347689"/>
            <a:ext cx="451282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g-box-social-posts"/>
          <p:cNvGrpSpPr/>
          <p:nvPr/>
        </p:nvGrpSpPr>
        <p:grpSpPr>
          <a:xfrm>
            <a:off x="2597799" y="3794229"/>
            <a:ext cx="1532659" cy="1106920"/>
            <a:chOff x="2597799" y="3794229"/>
            <a:chExt cx="1532659" cy="1106920"/>
          </a:xfrm>
        </p:grpSpPr>
        <p:sp>
          <p:nvSpPr>
            <p:cNvPr id="43" name="Rounded Rectangle 42"/>
            <p:cNvSpPr/>
            <p:nvPr/>
          </p:nvSpPr>
          <p:spPr>
            <a:xfrm>
              <a:off x="2597799" y="3794229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4" name="TextBox 43"/>
            <p:cNvSpPr txBox="1"/>
            <p:nvPr/>
          </p:nvSpPr>
          <p:spPr>
            <a:xfrm>
              <a:off x="2852105" y="4055288"/>
              <a:ext cx="1024049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Social posts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2717342" y="4236077"/>
              <a:ext cx="1293574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LinkedIn, X, Bluesky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2907568" y="4355284"/>
              <a:ext cx="913122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written to the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907568" y="4474491"/>
              <a:ext cx="913122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campaign sheet</a:t>
              </a:r>
            </a:p>
          </p:txBody>
        </p:sp>
      </p:grpSp>
      <p:cxnSp>
        <p:nvCxnSpPr>
          <p:cNvPr id="49" name="g-arrow-social-to-owner"/>
          <p:cNvCxnSpPr/>
          <p:nvPr/>
        </p:nvCxnSpPr>
        <p:spPr>
          <a:xfrm flipH="1">
            <a:off x="2142259" y="4347689"/>
            <a:ext cx="455540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4" name="g-box-owner-distribution"/>
          <p:cNvGrpSpPr/>
          <p:nvPr/>
        </p:nvGrpSpPr>
        <p:grpSpPr>
          <a:xfrm>
            <a:off x="609600" y="3794229"/>
            <a:ext cx="1532659" cy="1106920"/>
            <a:chOff x="609600" y="3794229"/>
            <a:chExt cx="1532659" cy="1106920"/>
          </a:xfrm>
        </p:grpSpPr>
        <p:sp>
          <p:nvSpPr>
            <p:cNvPr id="50" name="Rounded Rectangle 49"/>
            <p:cNvSpPr/>
            <p:nvPr/>
          </p:nvSpPr>
          <p:spPr>
            <a:xfrm>
              <a:off x="609600" y="3794229"/>
              <a:ext cx="1532659" cy="1106920"/>
            </a:xfrm>
            <a:prstGeom prst="roundRect">
              <a:avLst>
                <a:gd name="adj" fmla="val 1538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1" name="TextBox 50"/>
            <p:cNvSpPr txBox="1"/>
            <p:nvPr/>
          </p:nvSpPr>
          <p:spPr>
            <a:xfrm>
              <a:off x="822295" y="4102120"/>
              <a:ext cx="1107269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Owner reviews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88736" y="4246871"/>
              <a:ext cx="774386" cy="18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60"/>
                </a:lnSpc>
                <a:buNone/>
              </a:pPr>
              <a:r>
                <a:rPr sz="104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and posts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82777" y="4427660"/>
              <a:ext cx="786305" cy="14553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46"/>
                </a:lnSpc>
                <a:buNone/>
              </a:pPr>
              <a:r>
                <a:rPr sz="80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distribution</a:t>
              </a:r>
            </a:p>
          </p:txBody>
        </p:sp>
      </p:grpSp>
      <p:sp>
        <p:nvSpPr>
          <p:cNvPr id="55" name="!!flow"/>
          <p:cNvSpPr/>
          <p:nvPr/>
        </p:nvSpPr>
        <p:spPr>
          <a:xfrm>
            <a:off x="8305800" y="1910588"/>
            <a:ext cx="3543300" cy="1866900"/>
          </a:xfrm>
          <a:prstGeom prst="roundRect">
            <a:avLst>
              <a:gd name="adj" fmla="val 8163"/>
            </a:avLst>
          </a:prstGeom>
          <a:noFill/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pic>
        <p:nvPicPr>
          <p:cNvPr id="56" name="Picture 55" descr="camp-day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5500" y="2050288"/>
            <a:ext cx="749300" cy="749300"/>
          </a:xfrm>
          <a:prstGeom prst="rect">
            <a:avLst/>
          </a:prstGeom>
        </p:spPr>
      </p:pic>
      <p:pic>
        <p:nvPicPr>
          <p:cNvPr id="57" name="Picture 56" descr="camp-day-0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3700" y="2050288"/>
            <a:ext cx="749300" cy="749300"/>
          </a:xfrm>
          <a:prstGeom prst="rect">
            <a:avLst/>
          </a:prstGeom>
        </p:spPr>
      </p:pic>
      <p:pic>
        <p:nvPicPr>
          <p:cNvPr id="58" name="Picture 57" descr="camp-day-0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900" y="2050288"/>
            <a:ext cx="749300" cy="749300"/>
          </a:xfrm>
          <a:prstGeom prst="rect">
            <a:avLst/>
          </a:prstGeom>
        </p:spPr>
      </p:pic>
      <p:pic>
        <p:nvPicPr>
          <p:cNvPr id="59" name="Picture 58" descr="camp-day-0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0100" y="2050288"/>
            <a:ext cx="749300" cy="749300"/>
          </a:xfrm>
          <a:prstGeom prst="rect">
            <a:avLst/>
          </a:prstGeom>
        </p:spPr>
      </p:pic>
      <p:pic>
        <p:nvPicPr>
          <p:cNvPr id="60" name="Picture 59" descr="camp-day-0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5500" y="2888488"/>
            <a:ext cx="749300" cy="749300"/>
          </a:xfrm>
          <a:prstGeom prst="rect">
            <a:avLst/>
          </a:prstGeom>
        </p:spPr>
      </p:pic>
      <p:pic>
        <p:nvPicPr>
          <p:cNvPr id="61" name="Picture 60" descr="camp-day-09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3700" y="2888488"/>
            <a:ext cx="749300" cy="749300"/>
          </a:xfrm>
          <a:prstGeom prst="rect">
            <a:avLst/>
          </a:prstGeom>
        </p:spPr>
      </p:pic>
      <p:pic>
        <p:nvPicPr>
          <p:cNvPr id="62" name="Picture 61" descr="camp-day-10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21900" y="2888488"/>
            <a:ext cx="749300" cy="749300"/>
          </a:xfrm>
          <a:prstGeom prst="rect">
            <a:avLst/>
          </a:prstGeom>
        </p:spPr>
      </p:pic>
      <p:pic>
        <p:nvPicPr>
          <p:cNvPr id="63" name="Picture 62" descr="camp-day-11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0100" y="2888488"/>
            <a:ext cx="749300" cy="749300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8305800" y="3802888"/>
            <a:ext cx="3429000" cy="15843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48"/>
              </a:lnSpc>
              <a:buNone/>
            </a:pPr>
            <a:r>
              <a:rPr sz="850" b="0" i="0" spc="9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CAMPAIGN IMAGES, OPENDESIGN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09600" y="509164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Evidence from code and logs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09600" y="531516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Keyword brief and cannibalisation check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09600" y="553868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My interview answers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09600" y="576220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Draft pushed to the CMS unpublished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09600" y="5985729"/>
            <a:ext cx="35560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Optimisation, craft and image gates with a pass and fail scorecard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419600" y="509164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OpenDesign imagery in 16:9 and 1:1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419600" y="531516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Scheduled publishing by cron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419600" y="553868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Paste-ready LinkedIn, X and Bluesky sets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19600" y="5762209"/>
            <a:ext cx="3556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18 articles over four weeks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1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8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6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8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1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8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96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8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4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81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38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66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38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1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510"/>
                            </p:stCondLst>
                            <p:childTnLst>
                              <p:par>
                                <p:cTn id="10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38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9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4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6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6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6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6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6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6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6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04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33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762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91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8200"/>
                            </p:stCondLst>
                            <p:childTnLst>
                              <p:par>
                                <p:cTn id="1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849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878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9070"/>
                            </p:stCondLst>
                            <p:childTnLst>
                              <p:par>
                                <p:cTn id="1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9360"/>
                            </p:stCondLst>
                            <p:childTnLst>
                              <p:par>
                                <p:cTn id="1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55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19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5486400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AUTOMATIONS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19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736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Agents that write, schedule and post, self-hosted end to 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638300"/>
            <a:ext cx="10972800" cy="634873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33"/>
              </a:lnSpc>
              <a:buNone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Built for 10+ clients, and running 4+ of my own projects fully automated, on self-hosted, self-configured n8n, OpenCode, Hermes agents, OpenClaw and Postiz, with Claude, Codex and Gemini. n8n orchestrates, the agents do the multi-step work, the models are chosen per task, Postiz schedules and publishes.</a:t>
            </a:r>
          </a:p>
        </p:txBody>
      </p:sp>
      <p:sp>
        <p:nvSpPr>
          <p:cNvPr id="7" name="!!flow"/>
          <p:cNvSpPr/>
          <p:nvPr/>
        </p:nvSpPr>
        <p:spPr>
          <a:xfrm>
            <a:off x="609600" y="2387473"/>
            <a:ext cx="10972800" cy="1587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rtlCol="0" anchor="ctr"/>
          <a:lstStyle/>
          <a:p/>
        </p:txBody>
      </p:sp>
      <p:grpSp>
        <p:nvGrpSpPr>
          <p:cNvPr id="11" name="g-box-idea-research"/>
          <p:cNvGrpSpPr/>
          <p:nvPr/>
        </p:nvGrpSpPr>
        <p:grpSpPr>
          <a:xfrm>
            <a:off x="609600" y="3145784"/>
            <a:ext cx="1239405" cy="774628"/>
            <a:chOff x="609600" y="3145784"/>
            <a:chExt cx="1239405" cy="774628"/>
          </a:xfrm>
        </p:grpSpPr>
        <p:sp>
          <p:nvSpPr>
            <p:cNvPr id="8" name="Rounded Rectangle 7"/>
            <p:cNvSpPr/>
            <p:nvPr/>
          </p:nvSpPr>
          <p:spPr>
            <a:xfrm>
              <a:off x="609600" y="3145784"/>
              <a:ext cx="1239405" cy="774628"/>
            </a:xfrm>
            <a:prstGeom prst="roundRect">
              <a:avLst>
                <a:gd name="adj" fmla="val 2105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9" name="TextBox 8"/>
            <p:cNvSpPr txBox="1"/>
            <p:nvPr/>
          </p:nvSpPr>
          <p:spPr>
            <a:xfrm>
              <a:off x="899610" y="3367243"/>
              <a:ext cx="65938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Idea and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899610" y="3505861"/>
              <a:ext cx="65938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research</a:t>
              </a:r>
            </a:p>
          </p:txBody>
        </p:sp>
      </p:grpSp>
      <p:cxnSp>
        <p:nvCxnSpPr>
          <p:cNvPr id="12" name="g-arrow-idea-to-drafting"/>
          <p:cNvCxnSpPr/>
          <p:nvPr/>
        </p:nvCxnSpPr>
        <p:spPr>
          <a:xfrm>
            <a:off x="1849005" y="3533098"/>
            <a:ext cx="244619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-box-drafting-agents"/>
          <p:cNvGrpSpPr/>
          <p:nvPr/>
        </p:nvGrpSpPr>
        <p:grpSpPr>
          <a:xfrm>
            <a:off x="2093624" y="3145784"/>
            <a:ext cx="1239405" cy="774628"/>
            <a:chOff x="2093624" y="3145784"/>
            <a:chExt cx="1239405" cy="774628"/>
          </a:xfrm>
        </p:grpSpPr>
        <p:sp>
          <p:nvSpPr>
            <p:cNvPr id="13" name="Rounded Rectangle 12"/>
            <p:cNvSpPr/>
            <p:nvPr/>
          </p:nvSpPr>
          <p:spPr>
            <a:xfrm>
              <a:off x="2093624" y="3145784"/>
              <a:ext cx="1239405" cy="774628"/>
            </a:xfrm>
            <a:prstGeom prst="roundRect">
              <a:avLst>
                <a:gd name="adj" fmla="val 2105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4" name="TextBox 13"/>
            <p:cNvSpPr txBox="1"/>
            <p:nvPr/>
          </p:nvSpPr>
          <p:spPr>
            <a:xfrm>
              <a:off x="2383634" y="3367243"/>
              <a:ext cx="65938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Drafting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462882" y="3505861"/>
              <a:ext cx="500888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agents</a:t>
              </a:r>
            </a:p>
          </p:txBody>
        </p:sp>
      </p:grpSp>
      <p:cxnSp>
        <p:nvCxnSpPr>
          <p:cNvPr id="17" name="g-arrow-drafting-to-images"/>
          <p:cNvCxnSpPr/>
          <p:nvPr/>
        </p:nvCxnSpPr>
        <p:spPr>
          <a:xfrm>
            <a:off x="3333028" y="3533098"/>
            <a:ext cx="244620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-box-image-generation"/>
          <p:cNvGrpSpPr/>
          <p:nvPr/>
        </p:nvGrpSpPr>
        <p:grpSpPr>
          <a:xfrm>
            <a:off x="3577648" y="3145784"/>
            <a:ext cx="1239405" cy="774628"/>
            <a:chOff x="3577648" y="3145784"/>
            <a:chExt cx="1239405" cy="774628"/>
          </a:xfrm>
        </p:grpSpPr>
        <p:sp>
          <p:nvSpPr>
            <p:cNvPr id="18" name="Rounded Rectangle 17"/>
            <p:cNvSpPr/>
            <p:nvPr/>
          </p:nvSpPr>
          <p:spPr>
            <a:xfrm>
              <a:off x="3577648" y="3145784"/>
              <a:ext cx="1239405" cy="774628"/>
            </a:xfrm>
            <a:prstGeom prst="roundRect">
              <a:avLst>
                <a:gd name="adj" fmla="val 2105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9" name="TextBox 18"/>
            <p:cNvSpPr txBox="1"/>
            <p:nvPr/>
          </p:nvSpPr>
          <p:spPr>
            <a:xfrm>
              <a:off x="3986530" y="3367243"/>
              <a:ext cx="421640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Image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788410" y="3505861"/>
              <a:ext cx="817880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generation</a:t>
              </a:r>
            </a:p>
          </p:txBody>
        </p:sp>
      </p:grpSp>
      <p:cxnSp>
        <p:nvCxnSpPr>
          <p:cNvPr id="22" name="g-arrow-images-to-review"/>
          <p:cNvCxnSpPr/>
          <p:nvPr/>
        </p:nvCxnSpPr>
        <p:spPr>
          <a:xfrm>
            <a:off x="4817052" y="3533098"/>
            <a:ext cx="244620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-box-review"/>
          <p:cNvGrpSpPr/>
          <p:nvPr/>
        </p:nvGrpSpPr>
        <p:grpSpPr>
          <a:xfrm>
            <a:off x="5061672" y="3145784"/>
            <a:ext cx="1239405" cy="774628"/>
            <a:chOff x="5061672" y="3145784"/>
            <a:chExt cx="1239405" cy="774628"/>
          </a:xfrm>
        </p:grpSpPr>
        <p:sp>
          <p:nvSpPr>
            <p:cNvPr id="23" name="Rounded Rectangle 22"/>
            <p:cNvSpPr/>
            <p:nvPr/>
          </p:nvSpPr>
          <p:spPr>
            <a:xfrm>
              <a:off x="5061672" y="3145784"/>
              <a:ext cx="1239405" cy="774628"/>
            </a:xfrm>
            <a:prstGeom prst="roundRect">
              <a:avLst>
                <a:gd name="adj" fmla="val 2105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4" name="TextBox 23"/>
            <p:cNvSpPr txBox="1"/>
            <p:nvPr/>
          </p:nvSpPr>
          <p:spPr>
            <a:xfrm>
              <a:off x="5430930" y="3367243"/>
              <a:ext cx="500888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Review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46584" y="3540371"/>
              <a:ext cx="1069580" cy="13990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02"/>
                </a:lnSpc>
                <a:buNone/>
              </a:pPr>
              <a:r>
                <a:rPr sz="77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human in the loop</a:t>
              </a:r>
            </a:p>
          </p:txBody>
        </p:sp>
      </p:grpSp>
      <p:cxnSp>
        <p:nvCxnSpPr>
          <p:cNvPr id="27" name="g-arrow-review-to-posting"/>
          <p:cNvCxnSpPr/>
          <p:nvPr/>
        </p:nvCxnSpPr>
        <p:spPr>
          <a:xfrm>
            <a:off x="6301076" y="3533098"/>
            <a:ext cx="244619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-box-scheduled-posting"/>
          <p:cNvGrpSpPr/>
          <p:nvPr/>
        </p:nvGrpSpPr>
        <p:grpSpPr>
          <a:xfrm>
            <a:off x="6545695" y="3145784"/>
            <a:ext cx="1239405" cy="774628"/>
            <a:chOff x="6545695" y="3145784"/>
            <a:chExt cx="1239405" cy="774628"/>
          </a:xfrm>
        </p:grpSpPr>
        <p:sp>
          <p:nvSpPr>
            <p:cNvPr id="28" name="Rounded Rectangle 27"/>
            <p:cNvSpPr/>
            <p:nvPr/>
          </p:nvSpPr>
          <p:spPr>
            <a:xfrm>
              <a:off x="6545695" y="3145784"/>
              <a:ext cx="1239405" cy="774628"/>
            </a:xfrm>
            <a:prstGeom prst="roundRect">
              <a:avLst>
                <a:gd name="adj" fmla="val 2105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9" name="TextBox 28"/>
            <p:cNvSpPr txBox="1"/>
            <p:nvPr/>
          </p:nvSpPr>
          <p:spPr>
            <a:xfrm>
              <a:off x="6796082" y="3240856"/>
              <a:ext cx="738632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Scheduled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875330" y="3379474"/>
              <a:ext cx="580136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posting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722741" y="3552602"/>
              <a:ext cx="885313" cy="13990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02"/>
                </a:lnSpc>
                <a:buNone/>
              </a:pPr>
              <a:r>
                <a:rPr sz="77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multi-platform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968431" y="3666758"/>
              <a:ext cx="393934" cy="13990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02"/>
                </a:lnSpc>
                <a:buNone/>
              </a:pPr>
              <a:r>
                <a:rPr sz="77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Postiz</a:t>
              </a:r>
            </a:p>
          </p:txBody>
        </p:sp>
      </p:grpSp>
      <p:grpSp>
        <p:nvGrpSpPr>
          <p:cNvPr id="36" name="g-arrow-results-loop"/>
          <p:cNvGrpSpPr/>
          <p:nvPr/>
        </p:nvGrpSpPr>
        <p:grpSpPr>
          <a:xfrm>
            <a:off x="1229302" y="2783682"/>
            <a:ext cx="5936096" cy="362102"/>
            <a:chOff x="1229302" y="2783682"/>
            <a:chExt cx="5936096" cy="362102"/>
          </a:xfrm>
        </p:grpSpPr>
        <p:sp>
          <p:nvSpPr>
            <p:cNvPr id="34" name="Freeform 33"/>
            <p:cNvSpPr/>
            <p:nvPr/>
          </p:nvSpPr>
          <p:spPr>
            <a:xfrm>
              <a:off x="1229302" y="2941935"/>
              <a:ext cx="5936096" cy="203849"/>
            </a:xfrm>
            <a:custGeom>
              <a:avLst/>
              <a:gdLst/>
              <a:ahLst/>
              <a:cxnLst/>
              <a:rect l="l" t="t" r="r" b="b"/>
              <a:pathLst>
                <a:path w="5936096" h="203849">
                  <a:moveTo>
                    <a:pt x="5936096" y="203849"/>
                  </a:moveTo>
                  <a:lnTo>
                    <a:pt x="5936096" y="0"/>
                  </a:lnTo>
                  <a:lnTo>
                    <a:pt x="0" y="0"/>
                  </a:lnTo>
                  <a:lnTo>
                    <a:pt x="0" y="203849"/>
                  </a:lnTo>
                </a:path>
              </a:pathLst>
            </a:custGeom>
            <a:noFill/>
            <a:ln w="10192" cap="flat">
              <a:solidFill>
                <a:srgbClr val="00FF00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01892" y="2783682"/>
              <a:ext cx="1990916" cy="13990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02"/>
                </a:lnSpc>
                <a:buNone/>
              </a:pPr>
              <a:r>
                <a:rPr sz="770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results back into the next ideas</a:t>
              </a:r>
            </a:p>
          </p:txBody>
        </p:sp>
      </p:grpSp>
      <p:grpSp>
        <p:nvGrpSpPr>
          <p:cNvPr id="39" name="g-zone-stack"/>
          <p:cNvGrpSpPr/>
          <p:nvPr/>
        </p:nvGrpSpPr>
        <p:grpSpPr>
          <a:xfrm>
            <a:off x="609600" y="4124262"/>
            <a:ext cx="7175500" cy="2038494"/>
            <a:chOff x="609600" y="4124262"/>
            <a:chExt cx="7175500" cy="2038494"/>
          </a:xfrm>
        </p:grpSpPr>
        <p:sp>
          <p:nvSpPr>
            <p:cNvPr id="37" name="Rounded Rectangle 36"/>
            <p:cNvSpPr/>
            <p:nvPr/>
          </p:nvSpPr>
          <p:spPr>
            <a:xfrm>
              <a:off x="609600" y="4124262"/>
              <a:ext cx="7175500" cy="2038494"/>
            </a:xfrm>
            <a:prstGeom prst="roundRect">
              <a:avLst>
                <a:gd name="adj" fmla="val 800"/>
              </a:avLst>
            </a:prstGeom>
            <a:solidFill>
              <a:srgbClr val="000000"/>
            </a:solidFill>
            <a:ln w="8890">
              <a:solidFill>
                <a:srgbClr val="9E9E9E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38" name="TextBox 37"/>
            <p:cNvSpPr txBox="1"/>
            <p:nvPr/>
          </p:nvSpPr>
          <p:spPr>
            <a:xfrm>
              <a:off x="731910" y="4194320"/>
              <a:ext cx="2517415" cy="13990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02"/>
                </a:lnSpc>
                <a:buNone/>
              </a:pPr>
              <a:r>
                <a:rPr sz="770" b="0" i="0" spc="9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SELF-HOSTED, SELF-CONFIGURED STACK</a:t>
              </a:r>
            </a:p>
          </p:txBody>
        </p:sp>
      </p:grpSp>
      <p:sp>
        <p:nvSpPr>
          <p:cNvPr id="40" name="g-label-orchestration"/>
          <p:cNvSpPr txBox="1"/>
          <p:nvPr/>
        </p:nvSpPr>
        <p:spPr>
          <a:xfrm>
            <a:off x="731910" y="4581634"/>
            <a:ext cx="978229" cy="13990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002"/>
              </a:lnSpc>
              <a:buNone/>
            </a:pPr>
            <a:r>
              <a:rPr sz="770" b="0" i="0" spc="9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ORCHESTRATION</a:t>
            </a:r>
          </a:p>
        </p:txBody>
      </p:sp>
      <p:grpSp>
        <p:nvGrpSpPr>
          <p:cNvPr id="43" name="g-box-n8n"/>
          <p:cNvGrpSpPr/>
          <p:nvPr/>
        </p:nvGrpSpPr>
        <p:grpSpPr>
          <a:xfrm>
            <a:off x="2403475" y="4450421"/>
            <a:ext cx="5259315" cy="407699"/>
            <a:chOff x="2403475" y="4450421"/>
            <a:chExt cx="5259315" cy="407699"/>
          </a:xfrm>
        </p:grpSpPr>
        <p:sp>
          <p:nvSpPr>
            <p:cNvPr id="41" name="Rounded Rectangle 40"/>
            <p:cNvSpPr/>
            <p:nvPr/>
          </p:nvSpPr>
          <p:spPr>
            <a:xfrm>
              <a:off x="2403475" y="4450421"/>
              <a:ext cx="5259315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2" name="TextBox 41"/>
            <p:cNvSpPr txBox="1"/>
            <p:nvPr/>
          </p:nvSpPr>
          <p:spPr>
            <a:xfrm>
              <a:off x="4901561" y="4557724"/>
              <a:ext cx="26314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n8n</a:t>
              </a:r>
            </a:p>
          </p:txBody>
        </p:sp>
      </p:grpSp>
      <p:sp>
        <p:nvSpPr>
          <p:cNvPr id="44" name="g-label-agents-tools"/>
          <p:cNvSpPr txBox="1"/>
          <p:nvPr/>
        </p:nvSpPr>
        <p:spPr>
          <a:xfrm>
            <a:off x="731910" y="5152413"/>
            <a:ext cx="1198113" cy="13990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002"/>
              </a:lnSpc>
              <a:buNone/>
            </a:pPr>
            <a:r>
              <a:rPr sz="770" b="0" i="0" spc="9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AGENTS AND TOOLS</a:t>
            </a:r>
          </a:p>
        </p:txBody>
      </p:sp>
      <p:grpSp>
        <p:nvGrpSpPr>
          <p:cNvPr id="47" name="g-box-opencode"/>
          <p:cNvGrpSpPr/>
          <p:nvPr/>
        </p:nvGrpSpPr>
        <p:grpSpPr>
          <a:xfrm>
            <a:off x="2403475" y="5021199"/>
            <a:ext cx="1223097" cy="407699"/>
            <a:chOff x="2403475" y="5021199"/>
            <a:chExt cx="1223097" cy="407699"/>
          </a:xfrm>
        </p:grpSpPr>
        <p:sp>
          <p:nvSpPr>
            <p:cNvPr id="45" name="Rounded Rectangle 44"/>
            <p:cNvSpPr/>
            <p:nvPr/>
          </p:nvSpPr>
          <p:spPr>
            <a:xfrm>
              <a:off x="2403475" y="5021199"/>
              <a:ext cx="1223097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6" name="TextBox 45"/>
            <p:cNvSpPr txBox="1"/>
            <p:nvPr/>
          </p:nvSpPr>
          <p:spPr>
            <a:xfrm>
              <a:off x="2685331" y="5128502"/>
              <a:ext cx="65938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OpenCode</a:t>
              </a:r>
            </a:p>
          </p:txBody>
        </p:sp>
      </p:grpSp>
      <p:grpSp>
        <p:nvGrpSpPr>
          <p:cNvPr id="50" name="g-box-hermes-agents"/>
          <p:cNvGrpSpPr/>
          <p:nvPr/>
        </p:nvGrpSpPr>
        <p:grpSpPr>
          <a:xfrm>
            <a:off x="3748881" y="5021199"/>
            <a:ext cx="1223097" cy="407699"/>
            <a:chOff x="3748881" y="5021199"/>
            <a:chExt cx="1223097" cy="407699"/>
          </a:xfrm>
        </p:grpSpPr>
        <p:sp>
          <p:nvSpPr>
            <p:cNvPr id="48" name="Rounded Rectangle 47"/>
            <p:cNvSpPr/>
            <p:nvPr/>
          </p:nvSpPr>
          <p:spPr>
            <a:xfrm>
              <a:off x="3748881" y="5021199"/>
              <a:ext cx="1223097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9" name="TextBox 48"/>
            <p:cNvSpPr txBox="1"/>
            <p:nvPr/>
          </p:nvSpPr>
          <p:spPr>
            <a:xfrm>
              <a:off x="3832618" y="5128502"/>
              <a:ext cx="105562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Hermes agents</a:t>
              </a:r>
            </a:p>
          </p:txBody>
        </p:sp>
      </p:grpSp>
      <p:grpSp>
        <p:nvGrpSpPr>
          <p:cNvPr id="53" name="g-box-openclaw"/>
          <p:cNvGrpSpPr/>
          <p:nvPr/>
        </p:nvGrpSpPr>
        <p:grpSpPr>
          <a:xfrm>
            <a:off x="5094288" y="5021199"/>
            <a:ext cx="1223097" cy="407699"/>
            <a:chOff x="5094288" y="5021199"/>
            <a:chExt cx="1223097" cy="407699"/>
          </a:xfrm>
        </p:grpSpPr>
        <p:sp>
          <p:nvSpPr>
            <p:cNvPr id="51" name="Rounded Rectangle 50"/>
            <p:cNvSpPr/>
            <p:nvPr/>
          </p:nvSpPr>
          <p:spPr>
            <a:xfrm>
              <a:off x="5094288" y="5021199"/>
              <a:ext cx="1223097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2" name="TextBox 51"/>
            <p:cNvSpPr txBox="1"/>
            <p:nvPr/>
          </p:nvSpPr>
          <p:spPr>
            <a:xfrm>
              <a:off x="5376144" y="5128502"/>
              <a:ext cx="659384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OpenClaw</a:t>
              </a:r>
            </a:p>
          </p:txBody>
        </p:sp>
      </p:grpSp>
      <p:grpSp>
        <p:nvGrpSpPr>
          <p:cNvPr id="56" name="g-box-postiz"/>
          <p:cNvGrpSpPr/>
          <p:nvPr/>
        </p:nvGrpSpPr>
        <p:grpSpPr>
          <a:xfrm>
            <a:off x="6439694" y="5021199"/>
            <a:ext cx="1223097" cy="407699"/>
            <a:chOff x="6439694" y="5021199"/>
            <a:chExt cx="1223097" cy="407699"/>
          </a:xfrm>
        </p:grpSpPr>
        <p:sp>
          <p:nvSpPr>
            <p:cNvPr id="54" name="Rounded Rectangle 53"/>
            <p:cNvSpPr/>
            <p:nvPr/>
          </p:nvSpPr>
          <p:spPr>
            <a:xfrm>
              <a:off x="6439694" y="5021199"/>
              <a:ext cx="1223097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5" name="TextBox 54"/>
            <p:cNvSpPr txBox="1"/>
            <p:nvPr/>
          </p:nvSpPr>
          <p:spPr>
            <a:xfrm>
              <a:off x="6800798" y="5128502"/>
              <a:ext cx="500888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Postiz</a:t>
              </a:r>
            </a:p>
          </p:txBody>
        </p:sp>
      </p:grpSp>
      <p:sp>
        <p:nvSpPr>
          <p:cNvPr id="57" name="g-label-models"/>
          <p:cNvSpPr txBox="1"/>
          <p:nvPr/>
        </p:nvSpPr>
        <p:spPr>
          <a:xfrm>
            <a:off x="731910" y="5723191"/>
            <a:ext cx="465167" cy="13990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002"/>
              </a:lnSpc>
              <a:buNone/>
            </a:pPr>
            <a:r>
              <a:rPr sz="770" b="0" i="0" spc="9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MODELS</a:t>
            </a:r>
          </a:p>
        </p:txBody>
      </p:sp>
      <p:grpSp>
        <p:nvGrpSpPr>
          <p:cNvPr id="60" name="g-box-model-claude"/>
          <p:cNvGrpSpPr/>
          <p:nvPr/>
        </p:nvGrpSpPr>
        <p:grpSpPr>
          <a:xfrm>
            <a:off x="2403475" y="5591977"/>
            <a:ext cx="1671565" cy="407699"/>
            <a:chOff x="2403475" y="5591977"/>
            <a:chExt cx="1671565" cy="407699"/>
          </a:xfrm>
        </p:grpSpPr>
        <p:sp>
          <p:nvSpPr>
            <p:cNvPr id="58" name="Rounded Rectangle 57"/>
            <p:cNvSpPr/>
            <p:nvPr/>
          </p:nvSpPr>
          <p:spPr>
            <a:xfrm>
              <a:off x="2403475" y="5591977"/>
              <a:ext cx="1671565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9" name="TextBox 58"/>
            <p:cNvSpPr txBox="1"/>
            <p:nvPr/>
          </p:nvSpPr>
          <p:spPr>
            <a:xfrm>
              <a:off x="2988814" y="5699280"/>
              <a:ext cx="500888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Claude</a:t>
              </a:r>
            </a:p>
          </p:txBody>
        </p:sp>
      </p:grpSp>
      <p:grpSp>
        <p:nvGrpSpPr>
          <p:cNvPr id="63" name="g-box-model-codex"/>
          <p:cNvGrpSpPr/>
          <p:nvPr/>
        </p:nvGrpSpPr>
        <p:grpSpPr>
          <a:xfrm>
            <a:off x="4197350" y="5591977"/>
            <a:ext cx="1671565" cy="407699"/>
            <a:chOff x="4197350" y="5591977"/>
            <a:chExt cx="1671565" cy="407699"/>
          </a:xfrm>
        </p:grpSpPr>
        <p:sp>
          <p:nvSpPr>
            <p:cNvPr id="61" name="Rounded Rectangle 60"/>
            <p:cNvSpPr/>
            <p:nvPr/>
          </p:nvSpPr>
          <p:spPr>
            <a:xfrm>
              <a:off x="4197350" y="5591977"/>
              <a:ext cx="1671565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2" name="TextBox 61"/>
            <p:cNvSpPr txBox="1"/>
            <p:nvPr/>
          </p:nvSpPr>
          <p:spPr>
            <a:xfrm>
              <a:off x="4822313" y="5699280"/>
              <a:ext cx="421640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Codex</a:t>
              </a:r>
            </a:p>
          </p:txBody>
        </p:sp>
      </p:grpSp>
      <p:grpSp>
        <p:nvGrpSpPr>
          <p:cNvPr id="66" name="g-box-model-gemini"/>
          <p:cNvGrpSpPr/>
          <p:nvPr/>
        </p:nvGrpSpPr>
        <p:grpSpPr>
          <a:xfrm>
            <a:off x="5991225" y="5591977"/>
            <a:ext cx="1671565" cy="407699"/>
            <a:chOff x="5991225" y="5591977"/>
            <a:chExt cx="1671565" cy="407699"/>
          </a:xfrm>
        </p:grpSpPr>
        <p:sp>
          <p:nvSpPr>
            <p:cNvPr id="64" name="Rounded Rectangle 63"/>
            <p:cNvSpPr/>
            <p:nvPr/>
          </p:nvSpPr>
          <p:spPr>
            <a:xfrm>
              <a:off x="5991225" y="5591977"/>
              <a:ext cx="1671565" cy="407699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5" name="TextBox 64"/>
            <p:cNvSpPr txBox="1"/>
            <p:nvPr/>
          </p:nvSpPr>
          <p:spPr>
            <a:xfrm>
              <a:off x="6576564" y="5699280"/>
              <a:ext cx="500888" cy="17806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02"/>
                </a:lnSpc>
                <a:buNone/>
              </a:pPr>
              <a:r>
                <a:rPr sz="10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Gemini</a:t>
              </a:r>
            </a:p>
          </p:txBody>
        </p:sp>
      </p:grpSp>
      <p:sp>
        <p:nvSpPr>
          <p:cNvPr id="67" name="Rectangle 66"/>
          <p:cNvSpPr/>
          <p:nvPr/>
        </p:nvSpPr>
        <p:spPr>
          <a:xfrm>
            <a:off x="7950200" y="2539873"/>
            <a:ext cx="3517900" cy="2198688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68" name="Rectangle 67"/>
          <p:cNvSpPr/>
          <p:nvPr/>
        </p:nvSpPr>
        <p:spPr>
          <a:xfrm>
            <a:off x="7988300" y="2577973"/>
            <a:ext cx="3517900" cy="2198688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69" name="Rectangle 68"/>
          <p:cNvSpPr/>
          <p:nvPr/>
        </p:nvSpPr>
        <p:spPr>
          <a:xfrm>
            <a:off x="8026400" y="2616073"/>
            <a:ext cx="3517900" cy="2198688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70" name="Picture 69" descr="nda-a1-content-calend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00" y="2654173"/>
            <a:ext cx="3517900" cy="2198688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71" name="TextBox 70"/>
          <p:cNvSpPr txBox="1"/>
          <p:nvPr/>
        </p:nvSpPr>
        <p:spPr>
          <a:xfrm>
            <a:off x="8064500" y="4929060"/>
            <a:ext cx="3517900" cy="1447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040"/>
              </a:lnSpc>
              <a:buNone/>
            </a:pPr>
            <a:r>
              <a:rPr sz="8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fictional brand and copy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4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8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8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4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8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2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6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8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8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82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38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4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8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2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26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94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28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62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96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3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64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98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43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6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6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6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40" grpId="0" animBg="1"/>
      <p:bldP spid="44" grpId="0" animBg="1"/>
      <p:bldP spid="57" grpId="0" animBg="1"/>
      <p:bldP spid="67" grpId="0" animBg="1"/>
      <p:bldP spid="68" grpId="0" animBg="1"/>
      <p:bldP spid="69" grpId="0" animBg="1"/>
      <p:bldP spid="71" grpId="0" animBg="1"/>
    </p:bldLst>
  </p:timing>
</p:sld>
</file>

<file path=ppt/slides/slide20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5775158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AUTOMATIONS · N8N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20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74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Personal n8n workflows: briefings and news digests</a:t>
            </a:r>
          </a:p>
        </p:txBody>
      </p:sp>
      <p:sp>
        <p:nvSpPr>
          <p:cNvPr id="6" name="!!flow"/>
          <p:cNvSpPr/>
          <p:nvPr/>
        </p:nvSpPr>
        <p:spPr>
          <a:xfrm>
            <a:off x="609600" y="1263650"/>
            <a:ext cx="10972800" cy="1587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609600" y="1479550"/>
            <a:ext cx="3556000" cy="58267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Work email and calendar via Microsoft Graph, summarised by an LLM, delivered to email and Discord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138426"/>
            <a:ext cx="3556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The same for my personal inbox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417318"/>
            <a:ext cx="3556000" cy="3926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Nine news feeds every 6 hours, deduplicated and summarised into a Discord digest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886202"/>
            <a:ext cx="3556000" cy="20269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96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Open-data source validation for ACRM</a:t>
            </a:r>
          </a:p>
        </p:txBody>
      </p:sp>
      <p:sp>
        <p:nvSpPr>
          <p:cNvPr id="11" name="!!bignum"/>
          <p:cNvSpPr txBox="1"/>
          <p:nvPr/>
        </p:nvSpPr>
        <p:spPr>
          <a:xfrm>
            <a:off x="609600" y="3292094"/>
            <a:ext cx="2540000" cy="22733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690"/>
              </a:lnSpc>
              <a:buNone/>
            </a:pPr>
            <a:r>
              <a:rPr sz="13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every 6 hours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57700" y="1492250"/>
            <a:ext cx="3556000" cy="102878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4495800" y="1530350"/>
            <a:ext cx="3556000" cy="102878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533900" y="1568450"/>
            <a:ext cx="3556000" cy="102878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5" name="Picture 14" descr="v1-n8n-work-email-calendar-brief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06550"/>
            <a:ext cx="3556000" cy="102878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4572000" y="2711530"/>
            <a:ext cx="355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Work email and calendar briefing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57700" y="3029030"/>
            <a:ext cx="3556000" cy="128547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4495800" y="3067130"/>
            <a:ext cx="3556000" cy="128547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4533900" y="3105230"/>
            <a:ext cx="3556000" cy="128547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0" name="Picture 19" descr="v1-n8n-acrm-source-validati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3330"/>
            <a:ext cx="3556000" cy="128547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1" name="TextBox 20"/>
          <p:cNvSpPr txBox="1"/>
          <p:nvPr/>
        </p:nvSpPr>
        <p:spPr>
          <a:xfrm>
            <a:off x="4572000" y="4505005"/>
            <a:ext cx="355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ACRM source validation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331200" y="1492250"/>
            <a:ext cx="3136900" cy="2504072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8369300" y="1530350"/>
            <a:ext cx="3136900" cy="2504072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8407400" y="1568450"/>
            <a:ext cx="3136900" cy="2504072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5" name="Picture 24" descr="v1-n8n-news-dige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5500" y="1606550"/>
            <a:ext cx="3136900" cy="2504072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8445500" y="4186822"/>
            <a:ext cx="31369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News digest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8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4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6" grpId="0" animBg="1"/>
      <p:bldP spid="22" grpId="0" animBg="1"/>
      <p:bldP spid="23" grpId="0" animBg="1"/>
      <p:bldP spid="24" grpId="0" animBg="1"/>
      <p:bldP spid="26" grpId="0" animBg="1"/>
      <p:bldP spid="17" grpId="0" animBg="1"/>
      <p:bldP spid="18" grpId="0" animBg="1"/>
      <p:bldP spid="19" grpId="0" animBg="1"/>
      <p:bldP spid="21" grpId="0" animBg="1"/>
      <p:bldP spid="11" grpId="0" animBg="1"/>
    </p:bldLst>
  </p:timing>
</p:sld>
</file>

<file path=ppt/slides/slide21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6063916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02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21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bignum"/>
          <p:cNvSpPr txBox="1"/>
          <p:nvPr/>
        </p:nvSpPr>
        <p:spPr>
          <a:xfrm>
            <a:off x="546100" y="952500"/>
            <a:ext cx="5715000" cy="2679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1000"/>
              </a:lnSpc>
              <a:buNone/>
            </a:pPr>
            <a:r>
              <a:rPr sz="21000" b="1" i="0" spc="-70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02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4064000"/>
            <a:ext cx="6350000" cy="4180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3192"/>
              </a:lnSpc>
              <a:buNone/>
            </a:pPr>
            <a:r>
              <a:rPr sz="2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Client engagements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634484"/>
            <a:ext cx="6223000" cy="4815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846"/>
              </a:lnSpc>
              <a:buNone/>
            </a:pPr>
            <a:r>
              <a:rPr sz="13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Delivered under NDA and presented by industry. Product screens are representative mock-ups with fictional data.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02500" y="1460500"/>
            <a:ext cx="990600" cy="444500"/>
          </a:xfrm>
          <a:prstGeom prst="rect">
            <a:avLst/>
          </a:prstGeom>
          <a:noFill/>
          <a:ln w="1587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9" name="!!prod-name"/>
          <p:cNvSpPr txBox="1"/>
          <p:nvPr/>
        </p:nvSpPr>
        <p:spPr>
          <a:xfrm>
            <a:off x="7302500" y="1460500"/>
            <a:ext cx="9906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Pharma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07400" y="1460500"/>
            <a:ext cx="23622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407400" y="1460500"/>
            <a:ext cx="23622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Marketing research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02500" y="2044700"/>
            <a:ext cx="14478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7302500" y="2044700"/>
            <a:ext cx="14478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Healthcare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864600" y="2044700"/>
            <a:ext cx="9906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864600" y="2044700"/>
            <a:ext cx="9906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EdTech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969500" y="2044700"/>
            <a:ext cx="11049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969500" y="2044700"/>
            <a:ext cx="11049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FinTech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02500" y="2628900"/>
            <a:ext cx="13335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302500" y="2628900"/>
            <a:ext cx="13335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Logistics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50300" y="2628900"/>
            <a:ext cx="15621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750300" y="2628900"/>
            <a:ext cx="15621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Real estate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302500" y="3213100"/>
            <a:ext cx="14478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302500" y="3213100"/>
            <a:ext cx="14478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Government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64600" y="3213100"/>
            <a:ext cx="1905000" cy="444500"/>
          </a:xfrm>
          <a:prstGeom prst="rect">
            <a:avLst/>
          </a:prstGeom>
          <a:noFill/>
          <a:ln w="9525">
            <a:solidFill>
              <a:srgbClr val="6A6A6A"/>
            </a:solidFill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8864600" y="3213100"/>
            <a:ext cx="1905000" cy="444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ctr">
              <a:lnSpc>
                <a:spcPts val="2025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Business tools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251700" y="1409700"/>
            <a:ext cx="1092200" cy="546100"/>
          </a:xfrm>
          <a:prstGeom prst="rect">
            <a:avLst/>
          </a:prstGeom>
          <a:noFill/>
          <a:ln w="9525">
            <a:solidFill>
              <a:srgbClr val="00FF00"/>
            </a:solidFill>
          </a:ln>
          <a:effectLst>
            <a:glow rad="63500">
              <a:srgbClr val="00FF00">
                <a:alpha val="40000"/>
              </a:srgbClr>
            </a:glow>
          </a:effectLst>
        </p:spPr>
        <p:txBody>
          <a:bodyPr rtlCol="0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6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6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1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3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2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6352674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AI · PHARMA, MARKETING RESEARCH, HEALTHCARE ANALYTICS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22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Pharma · marketing research · healthcare analytics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6786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22"/>
              </a:lnSpc>
              <a:buNone/>
            </a:pPr>
            <a:r>
              <a:rPr sz="23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The AI platform that became the main selling point of a $600M+ acquisition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859788"/>
            <a:ext cx="4445000" cy="122809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95"/>
              </a:lnSpc>
              <a:buNone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 pharmaceutical marketing-research company with huge research datasets, refreshed constantly, and four audiences: scientists, analysts, sales teams, executives. I wrote the winning proposal, architected the stack alone, hired two developers and led a team of four, about nine months from proposal to production.</a:t>
            </a:r>
          </a:p>
        </p:txBody>
      </p:sp>
      <p:sp>
        <p:nvSpPr>
          <p:cNvPr id="8" name="!!mockframe-r"/>
          <p:cNvSpPr/>
          <p:nvPr/>
        </p:nvSpPr>
        <p:spPr>
          <a:xfrm>
            <a:off x="6388100" y="1872488"/>
            <a:ext cx="5080000" cy="3175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9" name="!!mockframe-g"/>
          <p:cNvSpPr/>
          <p:nvPr/>
        </p:nvSpPr>
        <p:spPr>
          <a:xfrm>
            <a:off x="6426200" y="1910588"/>
            <a:ext cx="5080000" cy="3175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" name="!!mockframe-b"/>
          <p:cNvSpPr/>
          <p:nvPr/>
        </p:nvSpPr>
        <p:spPr>
          <a:xfrm>
            <a:off x="6464300" y="1948688"/>
            <a:ext cx="5080000" cy="3175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1" name="!!mockframe" descr="nda-p1-executive-overvie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2400" y="1986788"/>
            <a:ext cx="5080000" cy="3175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6502400" y="5237988"/>
            <a:ext cx="4445000" cy="15303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05"/>
              </a:lnSpc>
              <a:buNone/>
            </a:pPr>
            <a:r>
              <a:rPr sz="8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9600" y="3278378"/>
            <a:ext cx="1016099" cy="25336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11200" y="3318383"/>
            <a:ext cx="838299" cy="18605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65"/>
              </a:lnSpc>
              <a:buNone/>
            </a:pPr>
            <a:r>
              <a:rPr sz="10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Scientists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68600" y="3278378"/>
            <a:ext cx="856059" cy="25336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2870200" y="3318383"/>
            <a:ext cx="678259" cy="18605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65"/>
              </a:lnSpc>
              <a:buNone/>
            </a:pPr>
            <a:r>
              <a:rPr sz="10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Analysts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9600" y="3659378"/>
            <a:ext cx="1096119" cy="25336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1200" y="3699383"/>
            <a:ext cx="918319" cy="18605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65"/>
              </a:lnSpc>
              <a:buNone/>
            </a:pPr>
            <a:r>
              <a:rPr sz="10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Sales teams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68600" y="3659378"/>
            <a:ext cx="1016099" cy="253365"/>
          </a:xfrm>
          <a:prstGeom prst="rect">
            <a:avLst/>
          </a:prstGeom>
          <a:solidFill>
            <a:srgbClr val="000000"/>
          </a:solidFill>
          <a:ln w="952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2870200" y="3699383"/>
            <a:ext cx="838299" cy="18605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65"/>
              </a:lnSpc>
              <a:buNone/>
            </a:pPr>
            <a:r>
              <a:rPr sz="10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Executives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156200"/>
            <a:ext cx="4445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NINE MONTHS, PROPOSAL TO PRODUCTION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5384800"/>
            <a:ext cx="4445000" cy="508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609600" y="5384800"/>
            <a:ext cx="4445000" cy="50800"/>
          </a:xfrm>
          <a:prstGeom prst="rect">
            <a:avLst/>
          </a:prstGeom>
          <a:gradFill rotWithShape="1">
            <a:gsLst>
              <a:gs pos="0">
                <a:srgbClr val="FF2BD6"/>
              </a:gs>
              <a:gs pos="100000">
                <a:srgbClr val="3D5AFE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4" name="Rectangle 23"/>
          <p:cNvSpPr/>
          <p:nvPr/>
        </p:nvSpPr>
        <p:spPr>
          <a:xfrm>
            <a:off x="609600" y="5651500"/>
            <a:ext cx="109728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09600" y="5765800"/>
            <a:ext cx="2609850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$600M+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6090920"/>
            <a:ext cx="2609850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acquisition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397250" y="5765800"/>
            <a:ext cx="2609850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Nine months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97250" y="6090920"/>
            <a:ext cx="2609850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proposal to production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84900" y="5765800"/>
            <a:ext cx="2609850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84900" y="6090920"/>
            <a:ext cx="2609850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a team of four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72550" y="5765800"/>
            <a:ext cx="2609850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 audiences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72550" y="6090920"/>
            <a:ext cx="2609850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1 platform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8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11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4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97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23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6641432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AI · WHAT IT DOES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23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Pharma · marketing research · healthcare analytics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601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736"/>
              </a:lnSpc>
              <a:buNone/>
            </a:pPr>
            <a:r>
              <a:rPr sz="24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Data ingestion, evaluation math and RAG on self-hosted models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79372"/>
            <a:ext cx="7112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Ingests research big data from surveys and other 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811528"/>
            <a:ext cx="7112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Evaluations and complex math: scoring, forecasting, comparison across trials, drugs and markets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043684"/>
            <a:ext cx="7112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LLMs and RAG behind a custom chat and evaluation engine with tool calling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275840"/>
            <a:ext cx="7112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Fine-tuned self-hosted GPT-OSS, Llama and Qwen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2507996"/>
            <a:ext cx="7112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Vue front end, FastAPI AI microservice, self-hosted Supabase, scraping microservices</a:t>
            </a:r>
          </a:p>
        </p:txBody>
      </p:sp>
      <p:sp>
        <p:nvSpPr>
          <p:cNvPr id="12" name="!!mockframe-r"/>
          <p:cNvSpPr/>
          <p:nvPr/>
        </p:nvSpPr>
        <p:spPr>
          <a:xfrm>
            <a:off x="8140700" y="1528572"/>
            <a:ext cx="3327400" cy="207962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3" name="!!mockframe-g"/>
          <p:cNvSpPr/>
          <p:nvPr/>
        </p:nvSpPr>
        <p:spPr>
          <a:xfrm>
            <a:off x="8178800" y="1566672"/>
            <a:ext cx="3327400" cy="207962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4" name="!!mockframe-b"/>
          <p:cNvSpPr/>
          <p:nvPr/>
        </p:nvSpPr>
        <p:spPr>
          <a:xfrm>
            <a:off x="8216900" y="1604772"/>
            <a:ext cx="3327400" cy="207962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5" name="!!mockframe" descr="nda-p4-research-assista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1642872"/>
            <a:ext cx="3327400" cy="207962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8140700" y="3785997"/>
            <a:ext cx="3327400" cy="2081758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178800" y="3824097"/>
            <a:ext cx="3327400" cy="2081758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8216900" y="3862197"/>
            <a:ext cx="3327400" cy="2081758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9" name="Picture 18" descr="nda-p3-analyst-workspa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000" y="3900297"/>
            <a:ext cx="3327400" cy="2081758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8255000" y="6058255"/>
            <a:ext cx="4445000" cy="1365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buNone/>
            </a:pPr>
            <a:r>
              <a:rPr sz="7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  <p:sp>
        <p:nvSpPr>
          <p:cNvPr id="21" name="!!link"/>
          <p:cNvSpPr/>
          <p:nvPr/>
        </p:nvSpPr>
        <p:spPr>
          <a:xfrm>
            <a:off x="609600" y="2829052"/>
            <a:ext cx="73025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grpSp>
        <p:nvGrpSpPr>
          <p:cNvPr id="28" name="g-box-sources"/>
          <p:cNvGrpSpPr/>
          <p:nvPr/>
        </p:nvGrpSpPr>
        <p:grpSpPr>
          <a:xfrm>
            <a:off x="609600" y="3380861"/>
            <a:ext cx="1506682" cy="837045"/>
            <a:chOff x="609600" y="3380861"/>
            <a:chExt cx="1506682" cy="837045"/>
          </a:xfrm>
        </p:grpSpPr>
        <p:sp>
          <p:nvSpPr>
            <p:cNvPr id="22" name="Rounded Rectangle 21"/>
            <p:cNvSpPr/>
            <p:nvPr/>
          </p:nvSpPr>
          <p:spPr>
            <a:xfrm>
              <a:off x="609600" y="3380861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3" name="TextBox 22"/>
            <p:cNvSpPr txBox="1"/>
            <p:nvPr/>
          </p:nvSpPr>
          <p:spPr>
            <a:xfrm>
              <a:off x="724099" y="3458972"/>
              <a:ext cx="1277684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Research sources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38784" y="3635398"/>
              <a:ext cx="448314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surveys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17951" y="3752585"/>
              <a:ext cx="689979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panel waves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66911" y="3869771"/>
              <a:ext cx="992061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trial registries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87743" y="3986957"/>
              <a:ext cx="750395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publications</a:t>
              </a:r>
            </a:p>
          </p:txBody>
        </p:sp>
      </p:grpSp>
      <p:cxnSp>
        <p:nvCxnSpPr>
          <p:cNvPr id="29" name="g-arrow-sources-to-ingestion"/>
          <p:cNvCxnSpPr/>
          <p:nvPr/>
        </p:nvCxnSpPr>
        <p:spPr>
          <a:xfrm>
            <a:off x="2116282" y="3799384"/>
            <a:ext cx="447819" cy="0"/>
          </a:xfrm>
          <a:prstGeom prst="line">
            <a:avLst/>
          </a:prstGeom>
          <a:ln w="10463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-box-ingestion"/>
          <p:cNvGrpSpPr/>
          <p:nvPr/>
        </p:nvGrpSpPr>
        <p:grpSpPr>
          <a:xfrm>
            <a:off x="2564101" y="3380861"/>
            <a:ext cx="1506682" cy="837045"/>
            <a:chOff x="2564101" y="3380861"/>
            <a:chExt cx="1506682" cy="837045"/>
          </a:xfrm>
        </p:grpSpPr>
        <p:sp>
          <p:nvSpPr>
            <p:cNvPr id="30" name="Rounded Rectangle 29"/>
            <p:cNvSpPr/>
            <p:nvPr/>
          </p:nvSpPr>
          <p:spPr>
            <a:xfrm>
              <a:off x="2564101" y="3380861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1" name="TextBox 30"/>
            <p:cNvSpPr txBox="1"/>
            <p:nvPr/>
          </p:nvSpPr>
          <p:spPr>
            <a:xfrm>
              <a:off x="2835136" y="3563602"/>
              <a:ext cx="964613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Scraping and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952537" y="3705900"/>
              <a:ext cx="729809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ingestion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912036" y="3882327"/>
              <a:ext cx="810812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microservices</a:t>
              </a:r>
            </a:p>
          </p:txBody>
        </p:sp>
      </p:grpSp>
      <p:grpSp>
        <p:nvGrpSpPr>
          <p:cNvPr id="37" name="g-arrow-refresh-loop"/>
          <p:cNvGrpSpPr/>
          <p:nvPr/>
        </p:nvGrpSpPr>
        <p:grpSpPr>
          <a:xfrm>
            <a:off x="1362941" y="2963251"/>
            <a:ext cx="1954501" cy="417610"/>
            <a:chOff x="1362941" y="2963251"/>
            <a:chExt cx="1954501" cy="417610"/>
          </a:xfrm>
        </p:grpSpPr>
        <p:sp>
          <p:nvSpPr>
            <p:cNvPr id="35" name="Freeform 34"/>
            <p:cNvSpPr/>
            <p:nvPr/>
          </p:nvSpPr>
          <p:spPr>
            <a:xfrm>
              <a:off x="1362941" y="3129748"/>
              <a:ext cx="1954501" cy="251113"/>
            </a:xfrm>
            <a:custGeom>
              <a:avLst/>
              <a:gdLst/>
              <a:ahLst/>
              <a:cxnLst/>
              <a:rect l="l" t="t" r="r" b="b"/>
              <a:pathLst>
                <a:path w="1954501" h="251113">
                  <a:moveTo>
                    <a:pt x="0" y="251113"/>
                  </a:moveTo>
                  <a:lnTo>
                    <a:pt x="0" y="0"/>
                  </a:lnTo>
                  <a:lnTo>
                    <a:pt x="1954501" y="0"/>
                  </a:lnTo>
                  <a:lnTo>
                    <a:pt x="1954501" y="251113"/>
                  </a:lnTo>
                </a:path>
              </a:pathLst>
            </a:custGeom>
            <a:noFill/>
            <a:ln w="10463" cap="flat">
              <a:solidFill>
                <a:srgbClr val="00FF00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388947" y="2963251"/>
              <a:ext cx="1898305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frequent refresh, large volumes</a:t>
              </a:r>
            </a:p>
          </p:txBody>
        </p:sp>
      </p:grpSp>
      <p:cxnSp>
        <p:nvCxnSpPr>
          <p:cNvPr id="38" name="g-arrow-ingestion-to-cleaning"/>
          <p:cNvCxnSpPr/>
          <p:nvPr/>
        </p:nvCxnSpPr>
        <p:spPr>
          <a:xfrm>
            <a:off x="4070783" y="3799384"/>
            <a:ext cx="443634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-box-cleaning"/>
          <p:cNvGrpSpPr/>
          <p:nvPr/>
        </p:nvGrpSpPr>
        <p:grpSpPr>
          <a:xfrm>
            <a:off x="4514417" y="3380861"/>
            <a:ext cx="1506682" cy="837045"/>
            <a:chOff x="4514417" y="3380861"/>
            <a:chExt cx="1506682" cy="837045"/>
          </a:xfrm>
        </p:grpSpPr>
        <p:sp>
          <p:nvSpPr>
            <p:cNvPr id="39" name="Rounded Rectangle 38"/>
            <p:cNvSpPr/>
            <p:nvPr/>
          </p:nvSpPr>
          <p:spPr>
            <a:xfrm>
              <a:off x="4514417" y="3380861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0" name="TextBox 39"/>
            <p:cNvSpPr txBox="1"/>
            <p:nvPr/>
          </p:nvSpPr>
          <p:spPr>
            <a:xfrm>
              <a:off x="4785452" y="3634751"/>
              <a:ext cx="964613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Cleaning and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746318" y="3777049"/>
              <a:ext cx="1042880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normalisation</a:t>
              </a:r>
            </a:p>
          </p:txBody>
        </p:sp>
      </p:grpSp>
      <p:cxnSp>
        <p:nvCxnSpPr>
          <p:cNvPr id="43" name="g-arrow-cleaning-to-supabase"/>
          <p:cNvCxnSpPr/>
          <p:nvPr/>
        </p:nvCxnSpPr>
        <p:spPr>
          <a:xfrm>
            <a:off x="6021099" y="3799384"/>
            <a:ext cx="447819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-box-supabase"/>
          <p:cNvGrpSpPr/>
          <p:nvPr/>
        </p:nvGrpSpPr>
        <p:grpSpPr>
          <a:xfrm>
            <a:off x="6468918" y="3380861"/>
            <a:ext cx="1506682" cy="837045"/>
            <a:chOff x="6468918" y="3380861"/>
            <a:chExt cx="1506682" cy="837045"/>
          </a:xfrm>
        </p:grpSpPr>
        <p:sp>
          <p:nvSpPr>
            <p:cNvPr id="44" name="Rounded Rectangle 43"/>
            <p:cNvSpPr/>
            <p:nvPr/>
          </p:nvSpPr>
          <p:spPr>
            <a:xfrm>
              <a:off x="6468918" y="3380861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5" name="TextBox 44"/>
            <p:cNvSpPr txBox="1"/>
            <p:nvPr/>
          </p:nvSpPr>
          <p:spPr>
            <a:xfrm>
              <a:off x="6779087" y="3634751"/>
              <a:ext cx="886345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Self-hosted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896488" y="3777049"/>
              <a:ext cx="651542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Supabase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7766339" y="3472936"/>
              <a:ext cx="117186" cy="41852"/>
            </a:xfrm>
            <a:prstGeom prst="ellipse">
              <a:avLst/>
            </a:prstGeom>
            <a:noFill/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>
              <a:pPr algn="ctr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766339" y="3493862"/>
              <a:ext cx="117186" cy="113002"/>
            </a:xfrm>
            <a:custGeom>
              <a:avLst/>
              <a:gdLst/>
              <a:ahLst/>
              <a:cxnLst/>
              <a:rect l="l" t="t" r="r" b="b"/>
              <a:pathLst>
                <a:path w="117186" h="113002">
                  <a:moveTo>
                    <a:pt x="0" y="0"/>
                  </a:moveTo>
                  <a:lnTo>
                    <a:pt x="0" y="92075"/>
                  </a:lnTo>
                  <a:lnTo>
                    <a:pt x="1996" y="97491"/>
                  </a:lnTo>
                  <a:lnTo>
                    <a:pt x="7850" y="102538"/>
                  </a:lnTo>
                  <a:lnTo>
                    <a:pt x="17161" y="106872"/>
                  </a:lnTo>
                  <a:lnTo>
                    <a:pt x="29296" y="110198"/>
                  </a:lnTo>
                  <a:lnTo>
                    <a:pt x="43428" y="112288"/>
                  </a:lnTo>
                  <a:lnTo>
                    <a:pt x="58593" y="113002"/>
                  </a:lnTo>
                  <a:lnTo>
                    <a:pt x="73758" y="112288"/>
                  </a:lnTo>
                  <a:lnTo>
                    <a:pt x="87889" y="110198"/>
                  </a:lnTo>
                  <a:lnTo>
                    <a:pt x="100024" y="106872"/>
                  </a:lnTo>
                  <a:lnTo>
                    <a:pt x="109336" y="102538"/>
                  </a:lnTo>
                  <a:lnTo>
                    <a:pt x="115189" y="97491"/>
                  </a:lnTo>
                  <a:lnTo>
                    <a:pt x="117186" y="92075"/>
                  </a:lnTo>
                  <a:lnTo>
                    <a:pt x="117186" y="0"/>
                  </a:lnTo>
                </a:path>
              </a:pathLst>
            </a:custGeom>
            <a:noFill/>
            <a:ln w="8370" cap="flat">
              <a:solidFill>
                <a:srgbClr val="CFCFCF"/>
              </a:solidFill>
              <a:rou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766339" y="3539900"/>
              <a:ext cx="117186" cy="20926"/>
            </a:xfrm>
            <a:custGeom>
              <a:avLst/>
              <a:gdLst/>
              <a:ahLst/>
              <a:cxnLst/>
              <a:rect l="l" t="t" r="r" b="b"/>
              <a:pathLst>
                <a:path w="117186" h="20926">
                  <a:moveTo>
                    <a:pt x="0" y="0"/>
                  </a:moveTo>
                  <a:lnTo>
                    <a:pt x="1996" y="5416"/>
                  </a:lnTo>
                  <a:lnTo>
                    <a:pt x="7850" y="10463"/>
                  </a:lnTo>
                  <a:lnTo>
                    <a:pt x="17161" y="14797"/>
                  </a:lnTo>
                  <a:lnTo>
                    <a:pt x="29296" y="18122"/>
                  </a:lnTo>
                  <a:lnTo>
                    <a:pt x="43428" y="20213"/>
                  </a:lnTo>
                  <a:lnTo>
                    <a:pt x="58593" y="20926"/>
                  </a:lnTo>
                  <a:lnTo>
                    <a:pt x="73758" y="20213"/>
                  </a:lnTo>
                  <a:lnTo>
                    <a:pt x="87889" y="18122"/>
                  </a:lnTo>
                  <a:lnTo>
                    <a:pt x="100024" y="14797"/>
                  </a:lnTo>
                  <a:lnTo>
                    <a:pt x="109336" y="10463"/>
                  </a:lnTo>
                  <a:lnTo>
                    <a:pt x="115189" y="5416"/>
                  </a:lnTo>
                  <a:lnTo>
                    <a:pt x="117186" y="0"/>
                  </a:lnTo>
                </a:path>
              </a:pathLst>
            </a:custGeom>
            <a:noFill/>
            <a:ln w="8370" cap="flat">
              <a:solidFill>
                <a:srgbClr val="CFCFCF"/>
              </a:solidFill>
              <a:rou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cxnSp>
        <p:nvCxnSpPr>
          <p:cNvPr id="51" name="g-arrow-supabase-to-rag"/>
          <p:cNvCxnSpPr/>
          <p:nvPr/>
        </p:nvCxnSpPr>
        <p:spPr>
          <a:xfrm>
            <a:off x="7222259" y="4217907"/>
            <a:ext cx="0" cy="418522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5" name="g-box-rag-index"/>
          <p:cNvGrpSpPr/>
          <p:nvPr/>
        </p:nvGrpSpPr>
        <p:grpSpPr>
          <a:xfrm>
            <a:off x="6468918" y="4636429"/>
            <a:ext cx="1506682" cy="837045"/>
            <a:chOff x="6468918" y="4636429"/>
            <a:chExt cx="1506682" cy="837045"/>
          </a:xfrm>
        </p:grpSpPr>
        <p:sp>
          <p:nvSpPr>
            <p:cNvPr id="52" name="Rounded Rectangle 51"/>
            <p:cNvSpPr/>
            <p:nvPr/>
          </p:nvSpPr>
          <p:spPr>
            <a:xfrm>
              <a:off x="6468918" y="4636429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3" name="TextBox 52"/>
            <p:cNvSpPr txBox="1"/>
            <p:nvPr/>
          </p:nvSpPr>
          <p:spPr>
            <a:xfrm>
              <a:off x="6661685" y="4890320"/>
              <a:ext cx="1121148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Embeddings and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857354" y="5032617"/>
              <a:ext cx="729809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RAG index</a:t>
              </a:r>
            </a:p>
          </p:txBody>
        </p:sp>
      </p:grpSp>
      <p:cxnSp>
        <p:nvCxnSpPr>
          <p:cNvPr id="56" name="g-arrow-rag-to-evaluation"/>
          <p:cNvCxnSpPr/>
          <p:nvPr/>
        </p:nvCxnSpPr>
        <p:spPr>
          <a:xfrm flipH="1">
            <a:off x="6021099" y="5054952"/>
            <a:ext cx="447819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3" name="g-box-evaluation"/>
          <p:cNvGrpSpPr/>
          <p:nvPr/>
        </p:nvGrpSpPr>
        <p:grpSpPr>
          <a:xfrm>
            <a:off x="4514417" y="4636429"/>
            <a:ext cx="1506682" cy="837045"/>
            <a:chOff x="4514417" y="4636429"/>
            <a:chExt cx="1506682" cy="837045"/>
          </a:xfrm>
        </p:grpSpPr>
        <p:sp>
          <p:nvSpPr>
            <p:cNvPr id="57" name="Rounded Rectangle 56"/>
            <p:cNvSpPr/>
            <p:nvPr/>
          </p:nvSpPr>
          <p:spPr>
            <a:xfrm>
              <a:off x="4514417" y="4636429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8" name="TextBox 57"/>
            <p:cNvSpPr txBox="1"/>
            <p:nvPr/>
          </p:nvSpPr>
          <p:spPr>
            <a:xfrm>
              <a:off x="4568126" y="4724684"/>
              <a:ext cx="1399264" cy="16262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81"/>
                </a:lnSpc>
                <a:buNone/>
              </a:pPr>
              <a:r>
                <a:rPr sz="90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Evaluation and math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043601" y="4890967"/>
              <a:ext cx="448314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scoring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4922768" y="5008153"/>
              <a:ext cx="689979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forecasting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711311" y="5125339"/>
              <a:ext cx="1112893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comparisons across</a:t>
              </a: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61767" y="5250329"/>
              <a:ext cx="1411982" cy="12802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08"/>
                </a:lnSpc>
                <a:buNone/>
              </a:pPr>
              <a:r>
                <a:rPr sz="698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trials, drugs and markets</a:t>
              </a:r>
            </a:p>
          </p:txBody>
        </p:sp>
      </p:grpSp>
      <p:cxnSp>
        <p:nvCxnSpPr>
          <p:cNvPr id="64" name="g-arrow-evaluation-to-dashboards"/>
          <p:cNvCxnSpPr/>
          <p:nvPr/>
        </p:nvCxnSpPr>
        <p:spPr>
          <a:xfrm flipH="1">
            <a:off x="4070783" y="5054952"/>
            <a:ext cx="443634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" name="g-box-dashboards"/>
          <p:cNvGrpSpPr/>
          <p:nvPr/>
        </p:nvGrpSpPr>
        <p:grpSpPr>
          <a:xfrm>
            <a:off x="2564101" y="4636429"/>
            <a:ext cx="1506682" cy="837045"/>
            <a:chOff x="2564101" y="4636429"/>
            <a:chExt cx="1506682" cy="837045"/>
          </a:xfrm>
        </p:grpSpPr>
        <p:sp>
          <p:nvSpPr>
            <p:cNvPr id="65" name="Rounded Rectangle 64"/>
            <p:cNvSpPr/>
            <p:nvPr/>
          </p:nvSpPr>
          <p:spPr>
            <a:xfrm>
              <a:off x="2564101" y="4636429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6" name="TextBox 65"/>
            <p:cNvSpPr txBox="1"/>
            <p:nvPr/>
          </p:nvSpPr>
          <p:spPr>
            <a:xfrm>
              <a:off x="2756868" y="4890320"/>
              <a:ext cx="1121148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Dashboards and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835136" y="5032617"/>
              <a:ext cx="964613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AI assistant</a:t>
              </a:r>
            </a:p>
          </p:txBody>
        </p:sp>
      </p:grpSp>
      <p:cxnSp>
        <p:nvCxnSpPr>
          <p:cNvPr id="69" name="g-arrow-dashboards-to-users"/>
          <p:cNvCxnSpPr/>
          <p:nvPr/>
        </p:nvCxnSpPr>
        <p:spPr>
          <a:xfrm flipH="1">
            <a:off x="2116282" y="5054952"/>
            <a:ext cx="447819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" name="g-box-users"/>
          <p:cNvGrpSpPr/>
          <p:nvPr/>
        </p:nvGrpSpPr>
        <p:grpSpPr>
          <a:xfrm>
            <a:off x="609600" y="4636429"/>
            <a:ext cx="1506682" cy="837045"/>
            <a:chOff x="609600" y="4636429"/>
            <a:chExt cx="1506682" cy="837045"/>
          </a:xfrm>
        </p:grpSpPr>
        <p:sp>
          <p:nvSpPr>
            <p:cNvPr id="70" name="Rounded Rectangle 69"/>
            <p:cNvSpPr/>
            <p:nvPr/>
          </p:nvSpPr>
          <p:spPr>
            <a:xfrm>
              <a:off x="609600" y="4636429"/>
              <a:ext cx="1506682" cy="837045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1" name="TextBox 70"/>
            <p:cNvSpPr txBox="1"/>
            <p:nvPr/>
          </p:nvSpPr>
          <p:spPr>
            <a:xfrm>
              <a:off x="1154572" y="4714540"/>
              <a:ext cx="416739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Users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048160" y="4890967"/>
              <a:ext cx="629563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scientists</a:t>
              </a: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1108576" y="5008153"/>
              <a:ext cx="508730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analysts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199200" y="5125339"/>
              <a:ext cx="327481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sales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048160" y="5242526"/>
              <a:ext cx="629563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executives</a:t>
              </a:r>
            </a:p>
          </p:txBody>
        </p:sp>
      </p:grpSp>
      <p:grpSp>
        <p:nvGrpSpPr>
          <p:cNvPr id="80" name="g-box-models"/>
          <p:cNvGrpSpPr/>
          <p:nvPr/>
        </p:nvGrpSpPr>
        <p:grpSpPr>
          <a:xfrm>
            <a:off x="2564101" y="5891998"/>
            <a:ext cx="3456998" cy="460375"/>
            <a:chOff x="2564101" y="5891998"/>
            <a:chExt cx="3456998" cy="460375"/>
          </a:xfrm>
        </p:grpSpPr>
        <p:sp>
          <p:nvSpPr>
            <p:cNvPr id="77" name="Rounded Rectangle 76"/>
            <p:cNvSpPr/>
            <p:nvPr/>
          </p:nvSpPr>
          <p:spPr>
            <a:xfrm>
              <a:off x="2564101" y="5891998"/>
              <a:ext cx="3456998" cy="460375"/>
            </a:xfrm>
            <a:prstGeom prst="roundRect">
              <a:avLst>
                <a:gd name="adj" fmla="val 363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8" name="TextBox 77"/>
            <p:cNvSpPr txBox="1"/>
            <p:nvPr/>
          </p:nvSpPr>
          <p:spPr>
            <a:xfrm>
              <a:off x="2753679" y="5957552"/>
              <a:ext cx="3077841" cy="17538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81"/>
                </a:lnSpc>
                <a:buNone/>
              </a:pPr>
              <a:r>
                <a:rPr sz="98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Fine-tuned models: GPT-OSS, Llama, Qwen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554905" y="6133979"/>
              <a:ext cx="1475391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self-hosted, open-weight</a:t>
              </a:r>
            </a:p>
          </p:txBody>
        </p:sp>
      </p:grpSp>
      <p:grpSp>
        <p:nvGrpSpPr>
          <p:cNvPr id="83" name="g-arrow-models-to-evaluation"/>
          <p:cNvGrpSpPr/>
          <p:nvPr/>
        </p:nvGrpSpPr>
        <p:grpSpPr>
          <a:xfrm>
            <a:off x="5267758" y="5473475"/>
            <a:ext cx="454862" cy="418523"/>
            <a:chOff x="5267758" y="5473475"/>
            <a:chExt cx="454862" cy="418523"/>
          </a:xfrm>
        </p:grpSpPr>
        <p:cxnSp>
          <p:nvCxnSpPr>
            <p:cNvPr id="81" name="Connector 80"/>
            <p:cNvCxnSpPr/>
            <p:nvPr/>
          </p:nvCxnSpPr>
          <p:spPr>
            <a:xfrm flipV="1">
              <a:off x="5267758" y="5473475"/>
              <a:ext cx="0" cy="418523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/>
            <p:cNvSpPr txBox="1"/>
            <p:nvPr/>
          </p:nvSpPr>
          <p:spPr>
            <a:xfrm>
              <a:off x="5334722" y="5612500"/>
              <a:ext cx="387898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powers</a:t>
              </a:r>
            </a:p>
          </p:txBody>
        </p:sp>
      </p:grpSp>
      <p:grpSp>
        <p:nvGrpSpPr>
          <p:cNvPr id="86" name="g-arrow-models-to-dashboards"/>
          <p:cNvGrpSpPr/>
          <p:nvPr/>
        </p:nvGrpSpPr>
        <p:grpSpPr>
          <a:xfrm>
            <a:off x="3317442" y="5473475"/>
            <a:ext cx="454862" cy="418523"/>
            <a:chOff x="3317442" y="5473475"/>
            <a:chExt cx="454862" cy="418523"/>
          </a:xfrm>
        </p:grpSpPr>
        <p:cxnSp>
          <p:nvCxnSpPr>
            <p:cNvPr id="84" name="Connector 83"/>
            <p:cNvCxnSpPr/>
            <p:nvPr/>
          </p:nvCxnSpPr>
          <p:spPr>
            <a:xfrm flipV="1">
              <a:off x="3317442" y="5473475"/>
              <a:ext cx="0" cy="418523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3384406" y="5612500"/>
              <a:ext cx="387898" cy="13783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985"/>
                </a:lnSpc>
                <a:buNone/>
              </a:pPr>
              <a:r>
                <a:rPr sz="757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powers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4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8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2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6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6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34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8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6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1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3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2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8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94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28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8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7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4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38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46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800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3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2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560"/>
                            </p:stCondLst>
                            <p:childTnLst>
                              <p:par>
                                <p:cTn id="1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38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98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320"/>
                            </p:stCondLst>
                            <p:childTnLst>
                              <p:par>
                                <p:cTn id="1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38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74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08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420"/>
                            </p:stCondLst>
                            <p:childTnLst>
                              <p:par>
                                <p:cTn id="1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38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9840"/>
                            </p:stCondLst>
                            <p:childTnLst>
                              <p:par>
                                <p:cTn id="1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38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7" grpId="0" animBg="1"/>
      <p:bldP spid="8" grpId="0" animBg="1"/>
      <p:bldP spid="9" grpId="0" animBg="1"/>
      <p:bldP spid="10" grpId="0" animBg="1"/>
      <p:bldP spid="11" grpId="0" animBg="1"/>
      <p:bldP spid="21" grpId="0" animBg="1"/>
    </p:bldLst>
  </p:timing>
</p:sld>
</file>

<file path=ppt/slides/slide24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6930189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AI · INFRASTRUCTURE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24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Pharma · marketing research · healthcare analytics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74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Cloud and colocation across providers, H100 then H200</a:t>
            </a:r>
          </a:p>
        </p:txBody>
      </p:sp>
      <p:grpSp>
        <p:nvGrpSpPr>
          <p:cNvPr id="13" name="g-box-users"/>
          <p:cNvGrpSpPr/>
          <p:nvPr/>
        </p:nvGrpSpPr>
        <p:grpSpPr>
          <a:xfrm>
            <a:off x="609600" y="1959841"/>
            <a:ext cx="865909" cy="865909"/>
            <a:chOff x="609600" y="1959841"/>
            <a:chExt cx="865909" cy="865909"/>
          </a:xfrm>
        </p:grpSpPr>
        <p:sp>
          <p:nvSpPr>
            <p:cNvPr id="7" name="Rounded Rectangle 6"/>
            <p:cNvSpPr/>
            <p:nvPr/>
          </p:nvSpPr>
          <p:spPr>
            <a:xfrm>
              <a:off x="609600" y="1959841"/>
              <a:ext cx="865909" cy="865909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" name="TextBox 7"/>
            <p:cNvSpPr txBox="1"/>
            <p:nvPr/>
          </p:nvSpPr>
          <p:spPr>
            <a:xfrm>
              <a:off x="826769" y="2040645"/>
              <a:ext cx="431572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Users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17841" y="2223155"/>
              <a:ext cx="649426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scientists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0244" y="2344382"/>
              <a:ext cx="524621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analysts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86640" y="2465610"/>
              <a:ext cx="711829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sales teams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17841" y="2586837"/>
              <a:ext cx="649426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executives</a:t>
              </a:r>
            </a:p>
          </p:txBody>
        </p:sp>
      </p:grpSp>
      <p:grpSp>
        <p:nvGrpSpPr>
          <p:cNvPr id="16" name="g-zone-app-tier"/>
          <p:cNvGrpSpPr/>
          <p:nvPr/>
        </p:nvGrpSpPr>
        <p:grpSpPr>
          <a:xfrm>
            <a:off x="2168236" y="1656773"/>
            <a:ext cx="1991591" cy="2857500"/>
            <a:chOff x="2168236" y="1656773"/>
            <a:chExt cx="1991591" cy="2857500"/>
          </a:xfrm>
        </p:grpSpPr>
        <p:sp>
          <p:nvSpPr>
            <p:cNvPr id="14" name="Rounded Rectangle 13"/>
            <p:cNvSpPr/>
            <p:nvPr/>
          </p:nvSpPr>
          <p:spPr>
            <a:xfrm>
              <a:off x="2168236" y="1656773"/>
              <a:ext cx="1991591" cy="2857500"/>
            </a:xfrm>
            <a:prstGeom prst="roundRect">
              <a:avLst>
                <a:gd name="adj" fmla="val 869"/>
              </a:avLst>
            </a:prstGeom>
            <a:solidFill>
              <a:srgbClr val="000000"/>
            </a:solidFill>
            <a:ln w="8890">
              <a:solidFill>
                <a:srgbClr val="9E9E9E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15" name="TextBox 14"/>
            <p:cNvSpPr txBox="1"/>
            <p:nvPr/>
          </p:nvSpPr>
          <p:spPr>
            <a:xfrm>
              <a:off x="2298123" y="1735648"/>
              <a:ext cx="625482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 spc="95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APP TIER</a:t>
              </a:r>
            </a:p>
          </p:txBody>
        </p:sp>
      </p:grpSp>
      <p:grpSp>
        <p:nvGrpSpPr>
          <p:cNvPr id="19" name="g-box-vue-frontend"/>
          <p:cNvGrpSpPr/>
          <p:nvPr/>
        </p:nvGrpSpPr>
        <p:grpSpPr>
          <a:xfrm>
            <a:off x="2298123" y="1959841"/>
            <a:ext cx="1731818" cy="346364"/>
            <a:chOff x="2298123" y="1959841"/>
            <a:chExt cx="1731818" cy="346364"/>
          </a:xfrm>
        </p:grpSpPr>
        <p:sp>
          <p:nvSpPr>
            <p:cNvPr id="17" name="Rounded Rectangle 16"/>
            <p:cNvSpPr/>
            <p:nvPr/>
          </p:nvSpPr>
          <p:spPr>
            <a:xfrm>
              <a:off x="2298123" y="1959841"/>
              <a:ext cx="1731818" cy="346364"/>
            </a:xfrm>
            <a:prstGeom prst="roundRect">
              <a:avLst>
                <a:gd name="adj" fmla="val 5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8" name="TextBox 17"/>
            <p:cNvSpPr txBox="1"/>
            <p:nvPr/>
          </p:nvSpPr>
          <p:spPr>
            <a:xfrm>
              <a:off x="2623308" y="2036315"/>
              <a:ext cx="1081447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Vue front end</a:t>
              </a:r>
            </a:p>
          </p:txBody>
        </p:sp>
      </p:grpSp>
      <p:grpSp>
        <p:nvGrpSpPr>
          <p:cNvPr id="22" name="g-arrow-public-edge"/>
          <p:cNvGrpSpPr/>
          <p:nvPr/>
        </p:nvGrpSpPr>
        <p:grpSpPr>
          <a:xfrm>
            <a:off x="1465958" y="1969444"/>
            <a:ext cx="832165" cy="163579"/>
            <a:chOff x="1465958" y="1969444"/>
            <a:chExt cx="832165" cy="163579"/>
          </a:xfrm>
        </p:grpSpPr>
        <p:cxnSp>
          <p:nvCxnSpPr>
            <p:cNvPr id="20" name="Connector 19"/>
            <p:cNvCxnSpPr/>
            <p:nvPr/>
          </p:nvCxnSpPr>
          <p:spPr>
            <a:xfrm>
              <a:off x="1475509" y="2133023"/>
              <a:ext cx="822614" cy="0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1465958" y="1969444"/>
              <a:ext cx="711829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public edge</a:t>
              </a:r>
            </a:p>
          </p:txBody>
        </p:sp>
      </p:grpSp>
      <p:cxnSp>
        <p:nvCxnSpPr>
          <p:cNvPr id="23" name="g-arrow-vue-to-app"/>
          <p:cNvCxnSpPr/>
          <p:nvPr/>
        </p:nvCxnSpPr>
        <p:spPr>
          <a:xfrm>
            <a:off x="3164032" y="2306205"/>
            <a:ext cx="0" cy="173181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4" name="g-box-app-servers"/>
          <p:cNvGrpSpPr/>
          <p:nvPr/>
        </p:nvGrpSpPr>
        <p:grpSpPr>
          <a:xfrm>
            <a:off x="2298123" y="2479386"/>
            <a:ext cx="1731818" cy="865909"/>
            <a:chOff x="2298123" y="2479386"/>
            <a:chExt cx="1731818" cy="865909"/>
          </a:xfrm>
        </p:grpSpPr>
        <p:sp>
          <p:nvSpPr>
            <p:cNvPr id="24" name="Rounded Rectangle 23"/>
            <p:cNvSpPr/>
            <p:nvPr/>
          </p:nvSpPr>
          <p:spPr>
            <a:xfrm>
              <a:off x="2298123" y="2479386"/>
              <a:ext cx="1731818" cy="865909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5" name="TextBox 24"/>
            <p:cNvSpPr txBox="1"/>
            <p:nvPr/>
          </p:nvSpPr>
          <p:spPr>
            <a:xfrm>
              <a:off x="2704543" y="2560190"/>
              <a:ext cx="918978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App servers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839319" y="2742701"/>
              <a:ext cx="649426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256 GB RAM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496104" y="2863928"/>
              <a:ext cx="1335855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48 cores / 96 threads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652111" y="2985155"/>
              <a:ext cx="1023842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latest AMD Ryzen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558507" y="3106382"/>
              <a:ext cx="1211050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read-intensive SSDs</a:t>
              </a: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3778827" y="2557318"/>
              <a:ext cx="147205" cy="56284"/>
            </a:xfrm>
            <a:prstGeom prst="roundRect">
              <a:avLst>
                <a:gd name="adj" fmla="val 15384"/>
              </a:avLst>
            </a:prstGeom>
            <a:noFill/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1" name="Rounded Rectangle 30"/>
            <p:cNvSpPr/>
            <p:nvPr/>
          </p:nvSpPr>
          <p:spPr>
            <a:xfrm>
              <a:off x="3778827" y="2630920"/>
              <a:ext cx="147205" cy="56284"/>
            </a:xfrm>
            <a:prstGeom prst="roundRect">
              <a:avLst>
                <a:gd name="adj" fmla="val 15384"/>
              </a:avLst>
            </a:prstGeom>
            <a:noFill/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cxnSp>
          <p:nvCxnSpPr>
            <p:cNvPr id="32" name="Connector 31"/>
            <p:cNvCxnSpPr/>
            <p:nvPr/>
          </p:nvCxnSpPr>
          <p:spPr>
            <a:xfrm>
              <a:off x="3800475" y="2585460"/>
              <a:ext cx="17318" cy="0"/>
            </a:xfrm>
            <a:prstGeom prst="line">
              <a:avLst/>
            </a:prstGeom>
            <a:ln w="10160">
              <a:solidFill>
                <a:srgbClr val="CFCF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 32"/>
            <p:cNvCxnSpPr/>
            <p:nvPr/>
          </p:nvCxnSpPr>
          <p:spPr>
            <a:xfrm>
              <a:off x="3800475" y="2659062"/>
              <a:ext cx="17318" cy="0"/>
            </a:xfrm>
            <a:prstGeom prst="line">
              <a:avLst/>
            </a:prstGeom>
            <a:ln w="10160">
              <a:solidFill>
                <a:srgbClr val="CFCF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g-arrow-app-to-supabase"/>
          <p:cNvCxnSpPr/>
          <p:nvPr/>
        </p:nvCxnSpPr>
        <p:spPr>
          <a:xfrm>
            <a:off x="3164032" y="3345295"/>
            <a:ext cx="0" cy="173182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-box-supabase"/>
          <p:cNvGrpSpPr/>
          <p:nvPr/>
        </p:nvGrpSpPr>
        <p:grpSpPr>
          <a:xfrm>
            <a:off x="2298123" y="3518477"/>
            <a:ext cx="1731818" cy="346364"/>
            <a:chOff x="2298123" y="3518477"/>
            <a:chExt cx="1731818" cy="346364"/>
          </a:xfrm>
        </p:grpSpPr>
        <p:sp>
          <p:nvSpPr>
            <p:cNvPr id="36" name="Rounded Rectangle 35"/>
            <p:cNvSpPr/>
            <p:nvPr/>
          </p:nvSpPr>
          <p:spPr>
            <a:xfrm>
              <a:off x="2298123" y="3518477"/>
              <a:ext cx="1731818" cy="346364"/>
            </a:xfrm>
            <a:prstGeom prst="roundRect">
              <a:avLst>
                <a:gd name="adj" fmla="val 5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7" name="TextBox 36"/>
            <p:cNvSpPr txBox="1"/>
            <p:nvPr/>
          </p:nvSpPr>
          <p:spPr>
            <a:xfrm>
              <a:off x="2378715" y="3600306"/>
              <a:ext cx="1570633" cy="17425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72"/>
                </a:lnSpc>
                <a:buNone/>
              </a:pPr>
              <a:r>
                <a:rPr sz="97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Self-hosted Supabase</a:t>
              </a:r>
            </a:p>
          </p:txBody>
        </p:sp>
      </p:grpSp>
      <p:cxnSp>
        <p:nvCxnSpPr>
          <p:cNvPr id="39" name="g-arrow-scraping-to-supabase"/>
          <p:cNvCxnSpPr/>
          <p:nvPr/>
        </p:nvCxnSpPr>
        <p:spPr>
          <a:xfrm flipV="1">
            <a:off x="3164032" y="3864841"/>
            <a:ext cx="0" cy="173182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2" name="g-box-scraping"/>
          <p:cNvGrpSpPr/>
          <p:nvPr/>
        </p:nvGrpSpPr>
        <p:grpSpPr>
          <a:xfrm>
            <a:off x="2298123" y="4038023"/>
            <a:ext cx="1731818" cy="346364"/>
            <a:chOff x="2298123" y="4038023"/>
            <a:chExt cx="1731818" cy="346364"/>
          </a:xfrm>
        </p:grpSpPr>
        <p:sp>
          <p:nvSpPr>
            <p:cNvPr id="40" name="Rounded Rectangle 39"/>
            <p:cNvSpPr/>
            <p:nvPr/>
          </p:nvSpPr>
          <p:spPr>
            <a:xfrm>
              <a:off x="2298123" y="4038023"/>
              <a:ext cx="1731818" cy="346364"/>
            </a:xfrm>
            <a:prstGeom prst="roundRect">
              <a:avLst>
                <a:gd name="adj" fmla="val 5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1" name="TextBox 40"/>
            <p:cNvSpPr txBox="1"/>
            <p:nvPr/>
          </p:nvSpPr>
          <p:spPr>
            <a:xfrm>
              <a:off x="2366720" y="4129926"/>
              <a:ext cx="1594624" cy="161592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72"/>
                </a:lnSpc>
                <a:buNone/>
              </a:pPr>
              <a:r>
                <a:rPr sz="901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Scraping microservices</a:t>
              </a:r>
            </a:p>
          </p:txBody>
        </p:sp>
      </p:grpSp>
      <p:grpSp>
        <p:nvGrpSpPr>
          <p:cNvPr id="50" name="g-zone-ai-tier"/>
          <p:cNvGrpSpPr/>
          <p:nvPr/>
        </p:nvGrpSpPr>
        <p:grpSpPr>
          <a:xfrm>
            <a:off x="4939145" y="1656773"/>
            <a:ext cx="3290455" cy="2857500"/>
            <a:chOff x="4939145" y="1656773"/>
            <a:chExt cx="3290455" cy="2857500"/>
          </a:xfrm>
        </p:grpSpPr>
        <p:sp>
          <p:nvSpPr>
            <p:cNvPr id="43" name="Rounded Rectangle 42"/>
            <p:cNvSpPr/>
            <p:nvPr/>
          </p:nvSpPr>
          <p:spPr>
            <a:xfrm>
              <a:off x="4939145" y="1656773"/>
              <a:ext cx="3290455" cy="2857500"/>
            </a:xfrm>
            <a:prstGeom prst="roundRect">
              <a:avLst>
                <a:gd name="adj" fmla="val 606"/>
              </a:avLst>
            </a:prstGeom>
            <a:solidFill>
              <a:srgbClr val="000000"/>
            </a:solidFill>
            <a:ln w="8890">
              <a:solidFill>
                <a:srgbClr val="00FF00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44" name="TextBox 43"/>
            <p:cNvSpPr txBox="1"/>
            <p:nvPr/>
          </p:nvSpPr>
          <p:spPr>
            <a:xfrm>
              <a:off x="5069032" y="1735648"/>
              <a:ext cx="550472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 spc="95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AI TIER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5069032" y="1946852"/>
              <a:ext cx="95250" cy="73602"/>
            </a:xfrm>
            <a:prstGeom prst="roundRect">
              <a:avLst>
                <a:gd name="adj" fmla="val 11764"/>
              </a:avLst>
            </a:prstGeom>
            <a:noFill/>
            <a:ln w="10823">
              <a:solidFill>
                <a:srgbClr val="00FF00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6" name="Freeform 45"/>
            <p:cNvSpPr/>
            <p:nvPr/>
          </p:nvSpPr>
          <p:spPr>
            <a:xfrm>
              <a:off x="5090680" y="1903557"/>
              <a:ext cx="51954" cy="43295"/>
            </a:xfrm>
            <a:custGeom>
              <a:avLst/>
              <a:gdLst/>
              <a:ahLst/>
              <a:cxnLst/>
              <a:rect l="l" t="t" r="r" b="b"/>
              <a:pathLst>
                <a:path w="51954" h="43295">
                  <a:moveTo>
                    <a:pt x="0" y="43295"/>
                  </a:moveTo>
                  <a:lnTo>
                    <a:pt x="0" y="25977"/>
                  </a:lnTo>
                  <a:lnTo>
                    <a:pt x="885" y="19254"/>
                  </a:lnTo>
                  <a:lnTo>
                    <a:pt x="3480" y="12988"/>
                  </a:lnTo>
                  <a:lnTo>
                    <a:pt x="7608" y="7608"/>
                  </a:lnTo>
                  <a:lnTo>
                    <a:pt x="12988" y="3480"/>
                  </a:lnTo>
                  <a:lnTo>
                    <a:pt x="19253" y="885"/>
                  </a:lnTo>
                  <a:lnTo>
                    <a:pt x="25977" y="0"/>
                  </a:lnTo>
                  <a:lnTo>
                    <a:pt x="32700" y="885"/>
                  </a:lnTo>
                  <a:lnTo>
                    <a:pt x="38965" y="3480"/>
                  </a:lnTo>
                  <a:lnTo>
                    <a:pt x="44346" y="7608"/>
                  </a:lnTo>
                  <a:lnTo>
                    <a:pt x="48474" y="12988"/>
                  </a:lnTo>
                  <a:lnTo>
                    <a:pt x="51069" y="19254"/>
                  </a:lnTo>
                  <a:lnTo>
                    <a:pt x="51954" y="25977"/>
                  </a:lnTo>
                  <a:lnTo>
                    <a:pt x="51954" y="43295"/>
                  </a:lnTo>
                </a:path>
              </a:pathLst>
            </a:custGeom>
            <a:noFill/>
            <a:ln w="10823" cap="flat">
              <a:solidFill>
                <a:srgbClr val="00FF00"/>
              </a:solidFill>
              <a:rou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47" name="Connector 46"/>
            <p:cNvCxnSpPr/>
            <p:nvPr/>
          </p:nvCxnSpPr>
          <p:spPr>
            <a:xfrm>
              <a:off x="5116657" y="1972830"/>
              <a:ext cx="0" cy="21647"/>
            </a:xfrm>
            <a:prstGeom prst="line">
              <a:avLst/>
            </a:prstGeom>
            <a:ln w="10823">
              <a:solidFill>
                <a:srgbClr val="00FF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5242214" y="1914214"/>
              <a:ext cx="1301923" cy="16804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23"/>
                </a:lnSpc>
                <a:buNone/>
              </a:pPr>
              <a:r>
                <a:rPr sz="940" b="1" i="0" spc="82">
                  <a:solidFill>
                    <a:srgbClr val="00FF00"/>
                  </a:solidFill>
                  <a:latin typeface="Source Code Pro"/>
                  <a:ea typeface="Source Code Pro"/>
                  <a:cs typeface="Source Code Pro"/>
                </a:rPr>
                <a:t>NO PUBLIC ROUTE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069032" y="2107989"/>
              <a:ext cx="2708714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reached only over the private 10 Gb network</a:t>
              </a:r>
            </a:p>
          </p:txBody>
        </p:sp>
      </p:grpSp>
      <p:cxnSp>
        <p:nvCxnSpPr>
          <p:cNvPr id="51" name="!!link"/>
          <p:cNvCxnSpPr/>
          <p:nvPr/>
        </p:nvCxnSpPr>
        <p:spPr>
          <a:xfrm>
            <a:off x="4029941" y="2695864"/>
            <a:ext cx="1039091" cy="0"/>
          </a:xfrm>
          <a:prstGeom prst="line">
            <a:avLst/>
          </a:prstGeom>
          <a:ln w="10823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g-arrow-private-10g-1"/>
          <p:cNvSpPr txBox="1"/>
          <p:nvPr/>
        </p:nvSpPr>
        <p:spPr>
          <a:xfrm>
            <a:off x="4176275" y="2430013"/>
            <a:ext cx="746423" cy="12920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917"/>
              </a:lnSpc>
              <a:buNone/>
            </a:pPr>
            <a:r>
              <a:rPr sz="705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private local</a:t>
            </a:r>
          </a:p>
        </p:txBody>
      </p:sp>
      <p:sp>
        <p:nvSpPr>
          <p:cNvPr id="53" name="g-arrow-private-10g-2"/>
          <p:cNvSpPr txBox="1"/>
          <p:nvPr/>
        </p:nvSpPr>
        <p:spPr>
          <a:xfrm>
            <a:off x="4176275" y="2533922"/>
            <a:ext cx="746423" cy="12920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917"/>
              </a:lnSpc>
              <a:buNone/>
            </a:pPr>
            <a:r>
              <a:rPr sz="705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10 Gb network</a:t>
            </a:r>
          </a:p>
        </p:txBody>
      </p:sp>
      <p:grpSp>
        <p:nvGrpSpPr>
          <p:cNvPr id="57" name="g-box-fastapi"/>
          <p:cNvGrpSpPr/>
          <p:nvPr/>
        </p:nvGrpSpPr>
        <p:grpSpPr>
          <a:xfrm>
            <a:off x="5069032" y="2479386"/>
            <a:ext cx="1212273" cy="432955"/>
            <a:chOff x="5069032" y="2479386"/>
            <a:chExt cx="1212273" cy="432955"/>
          </a:xfrm>
        </p:grpSpPr>
        <p:sp>
          <p:nvSpPr>
            <p:cNvPr id="54" name="Rounded Rectangle 53"/>
            <p:cNvSpPr/>
            <p:nvPr/>
          </p:nvSpPr>
          <p:spPr>
            <a:xfrm>
              <a:off x="5069032" y="2479386"/>
              <a:ext cx="1212273" cy="432955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5" name="TextBox 54"/>
            <p:cNvSpPr txBox="1"/>
            <p:nvPr/>
          </p:nvSpPr>
          <p:spPr>
            <a:xfrm>
              <a:off x="5378148" y="2525554"/>
              <a:ext cx="594041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FastAPI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194448" y="2708064"/>
              <a:ext cx="961440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AI microservice</a:t>
              </a:r>
            </a:p>
          </p:txBody>
        </p:sp>
      </p:grpSp>
      <p:cxnSp>
        <p:nvCxnSpPr>
          <p:cNvPr id="58" name="g-arrow-fastapi-to-engine"/>
          <p:cNvCxnSpPr/>
          <p:nvPr/>
        </p:nvCxnSpPr>
        <p:spPr>
          <a:xfrm>
            <a:off x="6281305" y="2695864"/>
            <a:ext cx="303068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-box-chat-eval-engine"/>
          <p:cNvGrpSpPr/>
          <p:nvPr/>
        </p:nvGrpSpPr>
        <p:grpSpPr>
          <a:xfrm>
            <a:off x="6584373" y="2479386"/>
            <a:ext cx="1515341" cy="432955"/>
            <a:chOff x="6584373" y="2479386"/>
            <a:chExt cx="1515341" cy="432955"/>
          </a:xfrm>
        </p:grpSpPr>
        <p:sp>
          <p:nvSpPr>
            <p:cNvPr id="59" name="Rounded Rectangle 58"/>
            <p:cNvSpPr/>
            <p:nvPr/>
          </p:nvSpPr>
          <p:spPr>
            <a:xfrm>
              <a:off x="6584373" y="2479386"/>
              <a:ext cx="1515341" cy="432955"/>
            </a:xfrm>
            <a:prstGeom prst="roundRect">
              <a:avLst>
                <a:gd name="adj" fmla="val 4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0" name="TextBox 59"/>
            <p:cNvSpPr txBox="1"/>
            <p:nvPr/>
          </p:nvSpPr>
          <p:spPr>
            <a:xfrm>
              <a:off x="6623541" y="2536048"/>
              <a:ext cx="1437005" cy="16779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221"/>
                </a:lnSpc>
                <a:buNone/>
              </a:pPr>
              <a:r>
                <a:rPr sz="93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Chat and evaluation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6705317" y="2708064"/>
              <a:ext cx="1273453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engine, tool calling</a:t>
              </a:r>
            </a:p>
          </p:txBody>
        </p:sp>
      </p:grpSp>
      <p:cxnSp>
        <p:nvCxnSpPr>
          <p:cNvPr id="63" name="g-arrow-fastapi-to-rag"/>
          <p:cNvCxnSpPr/>
          <p:nvPr/>
        </p:nvCxnSpPr>
        <p:spPr>
          <a:xfrm>
            <a:off x="5675168" y="2912341"/>
            <a:ext cx="0" cy="173182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" name="g-box-rag"/>
          <p:cNvGrpSpPr/>
          <p:nvPr/>
        </p:nvGrpSpPr>
        <p:grpSpPr>
          <a:xfrm>
            <a:off x="5069032" y="3085523"/>
            <a:ext cx="1212273" cy="606136"/>
            <a:chOff x="5069032" y="3085523"/>
            <a:chExt cx="1212273" cy="606136"/>
          </a:xfrm>
        </p:grpSpPr>
        <p:sp>
          <p:nvSpPr>
            <p:cNvPr id="64" name="Rounded Rectangle 63"/>
            <p:cNvSpPr/>
            <p:nvPr/>
          </p:nvSpPr>
          <p:spPr>
            <a:xfrm>
              <a:off x="5069032" y="3085523"/>
              <a:ext cx="1212273" cy="606136"/>
            </a:xfrm>
            <a:prstGeom prst="roundRect">
              <a:avLst>
                <a:gd name="adj" fmla="val 2857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5" name="TextBox 64"/>
            <p:cNvSpPr txBox="1"/>
            <p:nvPr/>
          </p:nvSpPr>
          <p:spPr>
            <a:xfrm>
              <a:off x="5175062" y="3291884"/>
              <a:ext cx="1000212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RAG pipeline</a:t>
              </a:r>
            </a:p>
          </p:txBody>
        </p:sp>
      </p:grpSp>
      <p:cxnSp>
        <p:nvCxnSpPr>
          <p:cNvPr id="67" name="g-arrow-engine-to-models"/>
          <p:cNvCxnSpPr/>
          <p:nvPr/>
        </p:nvCxnSpPr>
        <p:spPr>
          <a:xfrm>
            <a:off x="7342043" y="2912341"/>
            <a:ext cx="0" cy="173182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g-box-models"/>
          <p:cNvGrpSpPr/>
          <p:nvPr/>
        </p:nvGrpSpPr>
        <p:grpSpPr>
          <a:xfrm>
            <a:off x="6584373" y="3085523"/>
            <a:ext cx="1515341" cy="606136"/>
            <a:chOff x="6584373" y="3085523"/>
            <a:chExt cx="1515341" cy="606136"/>
          </a:xfrm>
        </p:grpSpPr>
        <p:sp>
          <p:nvSpPr>
            <p:cNvPr id="68" name="Rounded Rectangle 67"/>
            <p:cNvSpPr/>
            <p:nvPr/>
          </p:nvSpPr>
          <p:spPr>
            <a:xfrm>
              <a:off x="6584373" y="3085523"/>
              <a:ext cx="1515341" cy="606136"/>
            </a:xfrm>
            <a:prstGeom prst="roundRect">
              <a:avLst>
                <a:gd name="adj" fmla="val 2857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9" name="TextBox 68"/>
            <p:cNvSpPr txBox="1"/>
            <p:nvPr/>
          </p:nvSpPr>
          <p:spPr>
            <a:xfrm>
              <a:off x="6638851" y="3157668"/>
              <a:ext cx="1406384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Fine-tuned models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705317" y="3340178"/>
              <a:ext cx="1273453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GPT-OSS, Llama, Qwen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6639947" y="3469478"/>
              <a:ext cx="1404191" cy="13200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39"/>
                </a:lnSpc>
                <a:buNone/>
              </a:pPr>
              <a:r>
                <a:rPr sz="722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self-hosted, open-weight</a:t>
              </a:r>
            </a:p>
          </p:txBody>
        </p:sp>
      </p:grpSp>
      <p:grpSp>
        <p:nvGrpSpPr>
          <p:cNvPr id="76" name="g-box-gpu-h100"/>
          <p:cNvGrpSpPr/>
          <p:nvPr/>
        </p:nvGrpSpPr>
        <p:grpSpPr>
          <a:xfrm>
            <a:off x="5069032" y="3908136"/>
            <a:ext cx="1212273" cy="476250"/>
            <a:chOff x="5069032" y="3908136"/>
            <a:chExt cx="1212273" cy="476250"/>
          </a:xfrm>
        </p:grpSpPr>
        <p:sp>
          <p:nvSpPr>
            <p:cNvPr id="73" name="Rounded Rectangle 72"/>
            <p:cNvSpPr/>
            <p:nvPr/>
          </p:nvSpPr>
          <p:spPr>
            <a:xfrm>
              <a:off x="5069032" y="3908136"/>
              <a:ext cx="1212273" cy="476250"/>
            </a:xfrm>
            <a:prstGeom prst="roundRect">
              <a:avLst>
                <a:gd name="adj" fmla="val 363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4" name="TextBox 73"/>
            <p:cNvSpPr txBox="1"/>
            <p:nvPr/>
          </p:nvSpPr>
          <p:spPr>
            <a:xfrm>
              <a:off x="5175062" y="3975952"/>
              <a:ext cx="1000212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H100 cluster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5100844" y="4158462"/>
              <a:ext cx="1148648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NVIDIA, first tier</a:t>
              </a:r>
            </a:p>
          </p:txBody>
        </p:sp>
      </p:grpSp>
      <p:grpSp>
        <p:nvGrpSpPr>
          <p:cNvPr id="79" name="g-arrow-gpu-evolution"/>
          <p:cNvGrpSpPr/>
          <p:nvPr/>
        </p:nvGrpSpPr>
        <p:grpSpPr>
          <a:xfrm>
            <a:off x="6278767" y="3978353"/>
            <a:ext cx="524621" cy="167908"/>
            <a:chOff x="6278767" y="3978353"/>
            <a:chExt cx="524621" cy="167908"/>
          </a:xfrm>
        </p:grpSpPr>
        <p:cxnSp>
          <p:nvCxnSpPr>
            <p:cNvPr id="77" name="Connector 76"/>
            <p:cNvCxnSpPr/>
            <p:nvPr/>
          </p:nvCxnSpPr>
          <p:spPr>
            <a:xfrm>
              <a:off x="6281305" y="4146261"/>
              <a:ext cx="519545" cy="0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6278767" y="3978353"/>
              <a:ext cx="524621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moved to</a:t>
              </a:r>
            </a:p>
          </p:txBody>
        </p:sp>
      </p:grpSp>
      <p:grpSp>
        <p:nvGrpSpPr>
          <p:cNvPr id="83" name="g-box-gpu-h200"/>
          <p:cNvGrpSpPr/>
          <p:nvPr/>
        </p:nvGrpSpPr>
        <p:grpSpPr>
          <a:xfrm>
            <a:off x="6800850" y="3908136"/>
            <a:ext cx="1298864" cy="476250"/>
            <a:chOff x="6800850" y="3908136"/>
            <a:chExt cx="1298864" cy="476250"/>
          </a:xfrm>
        </p:grpSpPr>
        <p:sp>
          <p:nvSpPr>
            <p:cNvPr id="80" name="Rounded Rectangle 79"/>
            <p:cNvSpPr/>
            <p:nvPr/>
          </p:nvSpPr>
          <p:spPr>
            <a:xfrm>
              <a:off x="6800850" y="3908136"/>
              <a:ext cx="1298864" cy="476250"/>
            </a:xfrm>
            <a:prstGeom prst="roundRect">
              <a:avLst>
                <a:gd name="adj" fmla="val 3636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1" name="TextBox 80"/>
            <p:cNvSpPr txBox="1"/>
            <p:nvPr/>
          </p:nvSpPr>
          <p:spPr>
            <a:xfrm>
              <a:off x="6950176" y="3975952"/>
              <a:ext cx="1000212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H200 servers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6843222" y="4162581"/>
              <a:ext cx="1214120" cy="13697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79"/>
                </a:lnSpc>
                <a:buNone/>
              </a:pPr>
              <a:r>
                <a:rPr sz="752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NVIDIA, current tier</a:t>
              </a:r>
            </a:p>
          </p:txBody>
        </p:sp>
      </p:grpSp>
      <p:cxnSp>
        <p:nvCxnSpPr>
          <p:cNvPr id="84" name="g-arrow-models-to-h200"/>
          <p:cNvCxnSpPr/>
          <p:nvPr/>
        </p:nvCxnSpPr>
        <p:spPr>
          <a:xfrm>
            <a:off x="7450282" y="3691659"/>
            <a:ext cx="0" cy="216477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8" name="g-label-hybrid"/>
          <p:cNvGrpSpPr/>
          <p:nvPr/>
        </p:nvGrpSpPr>
        <p:grpSpPr>
          <a:xfrm>
            <a:off x="609600" y="4627785"/>
            <a:ext cx="1600616" cy="410585"/>
            <a:chOff x="609600" y="4627785"/>
            <a:chExt cx="1600616" cy="410585"/>
          </a:xfrm>
        </p:grpSpPr>
        <p:sp>
          <p:nvSpPr>
            <p:cNvPr id="85" name="TextBox 84"/>
            <p:cNvSpPr txBox="1"/>
            <p:nvPr/>
          </p:nvSpPr>
          <p:spPr>
            <a:xfrm>
              <a:off x="609600" y="4627785"/>
              <a:ext cx="1600616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 spc="95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HYBRID INFRASTRUCTURE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09600" y="4749012"/>
              <a:ext cx="1225564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 spc="95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ACROSS PROVIDERS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609600" y="4896217"/>
              <a:ext cx="1523063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tiers spread across both</a:t>
              </a:r>
            </a:p>
          </p:txBody>
        </p:sp>
      </p:grpSp>
      <p:grpSp>
        <p:nvGrpSpPr>
          <p:cNvPr id="92" name="g-zone-managed-cloud"/>
          <p:cNvGrpSpPr/>
          <p:nvPr/>
        </p:nvGrpSpPr>
        <p:grpSpPr>
          <a:xfrm>
            <a:off x="2168236" y="4626841"/>
            <a:ext cx="1991591" cy="406977"/>
            <a:chOff x="2168236" y="4626841"/>
            <a:chExt cx="1991591" cy="406977"/>
          </a:xfrm>
        </p:grpSpPr>
        <p:sp>
          <p:nvSpPr>
            <p:cNvPr id="89" name="Rounded Rectangle 88"/>
            <p:cNvSpPr/>
            <p:nvPr/>
          </p:nvSpPr>
          <p:spPr>
            <a:xfrm>
              <a:off x="2168236" y="4626841"/>
              <a:ext cx="1991591" cy="406977"/>
            </a:xfrm>
            <a:prstGeom prst="roundRect">
              <a:avLst>
                <a:gd name="adj" fmla="val 4255"/>
              </a:avLst>
            </a:prstGeom>
            <a:solidFill>
              <a:srgbClr val="000000"/>
            </a:solidFill>
            <a:ln w="8890">
              <a:solidFill>
                <a:srgbClr val="9E9E9E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90" name="TextBox 89"/>
            <p:cNvSpPr txBox="1"/>
            <p:nvPr/>
          </p:nvSpPr>
          <p:spPr>
            <a:xfrm>
              <a:off x="2420223" y="4733622"/>
              <a:ext cx="1487618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Managed cloud zone</a:t>
              </a:r>
            </a:p>
          </p:txBody>
        </p:sp>
        <p:sp>
          <p:nvSpPr>
            <p:cNvPr id="91" name="Freeform 90"/>
            <p:cNvSpPr/>
            <p:nvPr/>
          </p:nvSpPr>
          <p:spPr>
            <a:xfrm>
              <a:off x="3910525" y="4744423"/>
              <a:ext cx="171370" cy="107554"/>
            </a:xfrm>
            <a:custGeom>
              <a:avLst/>
              <a:gdLst/>
              <a:ahLst/>
              <a:cxnLst/>
              <a:rect l="l" t="t" r="r" b="b"/>
              <a:pathLst>
                <a:path w="171370" h="107554">
                  <a:moveTo>
                    <a:pt x="32825" y="107554"/>
                  </a:moveTo>
                  <a:lnTo>
                    <a:pt x="136734" y="107554"/>
                  </a:lnTo>
                  <a:lnTo>
                    <a:pt x="145699" y="106374"/>
                  </a:lnTo>
                  <a:lnTo>
                    <a:pt x="154052" y="102914"/>
                  </a:lnTo>
                  <a:lnTo>
                    <a:pt x="161226" y="97410"/>
                  </a:lnTo>
                  <a:lnTo>
                    <a:pt x="166730" y="90236"/>
                  </a:lnTo>
                  <a:lnTo>
                    <a:pt x="170190" y="81882"/>
                  </a:lnTo>
                  <a:lnTo>
                    <a:pt x="171370" y="72918"/>
                  </a:lnTo>
                  <a:lnTo>
                    <a:pt x="170190" y="63953"/>
                  </a:lnTo>
                  <a:lnTo>
                    <a:pt x="166730" y="55600"/>
                  </a:lnTo>
                  <a:lnTo>
                    <a:pt x="161226" y="48426"/>
                  </a:lnTo>
                  <a:lnTo>
                    <a:pt x="154052" y="42922"/>
                  </a:lnTo>
                  <a:lnTo>
                    <a:pt x="145699" y="39462"/>
                  </a:lnTo>
                  <a:lnTo>
                    <a:pt x="136734" y="38282"/>
                  </a:lnTo>
                  <a:lnTo>
                    <a:pt x="133732" y="28571"/>
                  </a:lnTo>
                  <a:lnTo>
                    <a:pt x="128738" y="19718"/>
                  </a:lnTo>
                  <a:lnTo>
                    <a:pt x="121980" y="12126"/>
                  </a:lnTo>
                  <a:lnTo>
                    <a:pt x="113764" y="6142"/>
                  </a:lnTo>
                  <a:lnTo>
                    <a:pt x="104465" y="2038"/>
                  </a:lnTo>
                  <a:lnTo>
                    <a:pt x="94507" y="0"/>
                  </a:lnTo>
                  <a:lnTo>
                    <a:pt x="84344" y="121"/>
                  </a:lnTo>
                  <a:lnTo>
                    <a:pt x="74438" y="2397"/>
                  </a:lnTo>
                  <a:lnTo>
                    <a:pt x="65240" y="6723"/>
                  </a:lnTo>
                  <a:lnTo>
                    <a:pt x="57170" y="12902"/>
                  </a:lnTo>
                  <a:lnTo>
                    <a:pt x="50594" y="20653"/>
                  </a:lnTo>
                  <a:lnTo>
                    <a:pt x="45814" y="29622"/>
                  </a:lnTo>
                  <a:lnTo>
                    <a:pt x="35507" y="29269"/>
                  </a:lnTo>
                  <a:lnTo>
                    <a:pt x="25461" y="31596"/>
                  </a:lnTo>
                  <a:lnTo>
                    <a:pt x="16358" y="36443"/>
                  </a:lnTo>
                  <a:lnTo>
                    <a:pt x="8821" y="43481"/>
                  </a:lnTo>
                  <a:lnTo>
                    <a:pt x="3362" y="52230"/>
                  </a:lnTo>
                  <a:lnTo>
                    <a:pt x="353" y="62094"/>
                  </a:lnTo>
                  <a:lnTo>
                    <a:pt x="0" y="72400"/>
                  </a:lnTo>
                  <a:lnTo>
                    <a:pt x="2327" y="82447"/>
                  </a:lnTo>
                  <a:lnTo>
                    <a:pt x="7174" y="91549"/>
                  </a:lnTo>
                  <a:lnTo>
                    <a:pt x="14212" y="99087"/>
                  </a:lnTo>
                  <a:lnTo>
                    <a:pt x="22961" y="104546"/>
                  </a:lnTo>
                  <a:lnTo>
                    <a:pt x="32825" y="107554"/>
                  </a:lnTo>
                  <a:lnTo>
                    <a:pt x="32825" y="107554"/>
                  </a:lnTo>
                </a:path>
              </a:pathLst>
            </a:custGeom>
            <a:noFill/>
            <a:ln w="8659" cap="flat">
              <a:solidFill>
                <a:srgbClr val="CFCFCF"/>
              </a:solidFill>
              <a:rou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</p:grpSp>
      <p:grpSp>
        <p:nvGrpSpPr>
          <p:cNvPr id="99" name="g-zone-colo"/>
          <p:cNvGrpSpPr/>
          <p:nvPr/>
        </p:nvGrpSpPr>
        <p:grpSpPr>
          <a:xfrm>
            <a:off x="4939145" y="4626841"/>
            <a:ext cx="3290455" cy="406977"/>
            <a:chOff x="4939145" y="4626841"/>
            <a:chExt cx="3290455" cy="406977"/>
          </a:xfrm>
        </p:grpSpPr>
        <p:sp>
          <p:nvSpPr>
            <p:cNvPr id="93" name="Rounded Rectangle 92"/>
            <p:cNvSpPr/>
            <p:nvPr/>
          </p:nvSpPr>
          <p:spPr>
            <a:xfrm>
              <a:off x="4939145" y="4626841"/>
              <a:ext cx="3290455" cy="406977"/>
            </a:xfrm>
            <a:prstGeom prst="roundRect">
              <a:avLst>
                <a:gd name="adj" fmla="val 4255"/>
              </a:avLst>
            </a:prstGeom>
            <a:solidFill>
              <a:srgbClr val="000000"/>
            </a:solidFill>
            <a:ln w="8890">
              <a:solidFill>
                <a:srgbClr val="9E9E9E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94" name="TextBox 93"/>
            <p:cNvSpPr txBox="1"/>
            <p:nvPr/>
          </p:nvSpPr>
          <p:spPr>
            <a:xfrm>
              <a:off x="5962415" y="4733622"/>
              <a:ext cx="1243915" cy="18098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325"/>
                </a:lnSpc>
                <a:buNone/>
              </a:pPr>
              <a:r>
                <a:rPr sz="1019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Colocation zone</a:t>
              </a:r>
            </a:p>
          </p:txBody>
        </p:sp>
        <p:sp>
          <p:nvSpPr>
            <p:cNvPr id="95" name="Rounded Rectangle 94"/>
            <p:cNvSpPr/>
            <p:nvPr/>
          </p:nvSpPr>
          <p:spPr>
            <a:xfrm>
              <a:off x="7943850" y="4765386"/>
              <a:ext cx="147205" cy="56284"/>
            </a:xfrm>
            <a:prstGeom prst="roundRect">
              <a:avLst>
                <a:gd name="adj" fmla="val 15384"/>
              </a:avLst>
            </a:prstGeom>
            <a:noFill/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96" name="Rounded Rectangle 95"/>
            <p:cNvSpPr/>
            <p:nvPr/>
          </p:nvSpPr>
          <p:spPr>
            <a:xfrm>
              <a:off x="7943850" y="4838989"/>
              <a:ext cx="147205" cy="56284"/>
            </a:xfrm>
            <a:prstGeom prst="roundRect">
              <a:avLst>
                <a:gd name="adj" fmla="val 15384"/>
              </a:avLst>
            </a:prstGeom>
            <a:noFill/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cxnSp>
          <p:nvCxnSpPr>
            <p:cNvPr id="97" name="Connector 96"/>
            <p:cNvCxnSpPr/>
            <p:nvPr/>
          </p:nvCxnSpPr>
          <p:spPr>
            <a:xfrm>
              <a:off x="7965498" y="4793528"/>
              <a:ext cx="17318" cy="0"/>
            </a:xfrm>
            <a:prstGeom prst="line">
              <a:avLst/>
            </a:prstGeom>
            <a:ln w="10160">
              <a:solidFill>
                <a:srgbClr val="CFCF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Connector 97"/>
            <p:cNvCxnSpPr/>
            <p:nvPr/>
          </p:nvCxnSpPr>
          <p:spPr>
            <a:xfrm>
              <a:off x="7965498" y="4867131"/>
              <a:ext cx="17318" cy="0"/>
            </a:xfrm>
            <a:prstGeom prst="line">
              <a:avLst/>
            </a:prstGeom>
            <a:ln w="10160">
              <a:solidFill>
                <a:srgbClr val="CFCFC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-band-provisioning"/>
          <p:cNvGrpSpPr/>
          <p:nvPr/>
        </p:nvGrpSpPr>
        <p:grpSpPr>
          <a:xfrm>
            <a:off x="609600" y="5120409"/>
            <a:ext cx="7620000" cy="303068"/>
            <a:chOff x="609600" y="5120409"/>
            <a:chExt cx="7620000" cy="303068"/>
          </a:xfrm>
        </p:grpSpPr>
        <p:sp>
          <p:nvSpPr>
            <p:cNvPr id="100" name="Rounded Rectangle 99"/>
            <p:cNvSpPr/>
            <p:nvPr/>
          </p:nvSpPr>
          <p:spPr>
            <a:xfrm>
              <a:off x="609600" y="5120409"/>
              <a:ext cx="7620000" cy="303068"/>
            </a:xfrm>
            <a:prstGeom prst="roundRect">
              <a:avLst>
                <a:gd name="adj" fmla="val 571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01" name="TextBox 100"/>
            <p:cNvSpPr txBox="1"/>
            <p:nvPr/>
          </p:nvSpPr>
          <p:spPr>
            <a:xfrm>
              <a:off x="739486" y="5203614"/>
              <a:ext cx="925523" cy="142153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019"/>
                </a:lnSpc>
                <a:buNone/>
              </a:pPr>
              <a:r>
                <a:rPr sz="784" b="0" i="0" spc="95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PROVISIONING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691986" y="5187351"/>
              <a:ext cx="4037330" cy="16804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1223"/>
                </a:lnSpc>
                <a:buNone/>
              </a:pPr>
              <a:r>
                <a:rPr sz="94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Ansible and Terraform across every tier and both zones</a:t>
              </a: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8509000" y="1682750"/>
            <a:ext cx="30734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Managed cloud and colocation spread across different providers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8509000" y="2104390"/>
            <a:ext cx="30734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GPU compute on a cluster of NVIDIA H100s, then H200 servers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8509000" y="2526030"/>
            <a:ext cx="3073400" cy="5308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App servers with 256 GB RAM, 48 cores and 96 threads on the latest AMD Ryzen, read-intensive SSDs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8509000" y="3120390"/>
            <a:ext cx="30734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Every machine configured by me, hardware procurement included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509000" y="3542030"/>
            <a:ext cx="30734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Ansible and Terraform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609600" y="5651500"/>
            <a:ext cx="109728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10" name="TextBox 109"/>
          <p:cNvSpPr txBox="1"/>
          <p:nvPr/>
        </p:nvSpPr>
        <p:spPr>
          <a:xfrm>
            <a:off x="609600" y="5765800"/>
            <a:ext cx="3539067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256 GB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09600" y="6090920"/>
            <a:ext cx="3539067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RAM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4326467" y="5765800"/>
            <a:ext cx="3539067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48 / 96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326467" y="6090920"/>
            <a:ext cx="3539067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cores / threads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043333" y="5765800"/>
            <a:ext cx="3539067" cy="304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300"/>
              </a:lnSpc>
              <a:buNone/>
            </a:pPr>
            <a:r>
              <a:rPr sz="2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H100 then H200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043333" y="6090920"/>
            <a:ext cx="3539067" cy="16700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GPU tier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4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6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4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8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6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8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8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2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8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4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8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38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4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8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8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8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4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26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6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3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2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36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38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78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12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46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8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88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220"/>
                            </p:stCondLst>
                            <p:childTnLst>
                              <p:par>
                                <p:cTn id="1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38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64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98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32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66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134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1720"/>
                            </p:stCondLst>
                            <p:childTnLst>
                              <p:par>
                                <p:cTn id="1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3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215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3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2580"/>
                            </p:stCondLst>
                            <p:childTnLst>
                              <p:par>
                                <p:cTn id="1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3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</p:bldLst>
  </p:timing>
</p:sld>
</file>

<file path=ppt/slides/slide25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7218947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AI · SECURITY ARCHITECTURE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25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Pharma · marketing research · healthcare analytics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736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850"/>
              </a:lnSpc>
              <a:buNone/>
            </a:pPr>
            <a:r>
              <a:rPr sz="25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OpenAI, Anthropic, Meta, Google and AWS were reached. </a:t>
            </a:r>
            <a:r>
              <a:rPr sz="2500" b="1" i="0" spc="-25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My servers were not.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917700"/>
            <a:ext cx="6731000" cy="822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95"/>
              </a:lnSpc>
              <a:buNone/>
            </a:pPr>
            <a:r>
              <a:rPr sz="11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 wave of AI supply-chain attacks reached the biggest names in the industry. I had designed this platform’s security so its model servers had no public route at all: the AI tier talked to the app server only over a private 10 Gb link that I architected and configured. Security designed in from the first diagram, not bolted on after the breach.</a:t>
            </a:r>
          </a:p>
        </p:txBody>
      </p:sp>
      <p:sp>
        <p:nvSpPr>
          <p:cNvPr id="8" name="g-zone-public-internet"/>
          <p:cNvSpPr/>
          <p:nvPr/>
        </p:nvSpPr>
        <p:spPr>
          <a:xfrm>
            <a:off x="609600" y="3248660"/>
            <a:ext cx="1460500" cy="1587500"/>
          </a:xfrm>
          <a:prstGeom prst="rect">
            <a:avLst/>
          </a:prstGeom>
          <a:noFill/>
          <a:ln w="9525">
            <a:solidFill>
              <a:srgbClr val="6A6A6A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09600" y="3324860"/>
            <a:ext cx="1460500" cy="15843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148"/>
              </a:lnSpc>
              <a:buNone/>
            </a:pPr>
            <a:r>
              <a:rPr sz="850" b="0" i="0" spc="10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PUBLIC INTERNET</a:t>
            </a:r>
          </a:p>
        </p:txBody>
      </p:sp>
      <p:sp>
        <p:nvSpPr>
          <p:cNvPr id="10" name="g-zone-boundary"/>
          <p:cNvSpPr/>
          <p:nvPr/>
        </p:nvSpPr>
        <p:spPr>
          <a:xfrm>
            <a:off x="2895600" y="3185160"/>
            <a:ext cx="1905000" cy="1714500"/>
          </a:xfrm>
          <a:prstGeom prst="rect">
            <a:avLst/>
          </a:prstGeom>
          <a:noFill/>
          <a:ln w="12700">
            <a:solidFill>
              <a:srgbClr val="FAFAFA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2895600" y="2956560"/>
            <a:ext cx="1905000" cy="15843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boundary: app tier only</a:t>
            </a:r>
          </a:p>
        </p:txBody>
      </p:sp>
      <p:sp>
        <p:nvSpPr>
          <p:cNvPr id="12" name="g-box-app-server"/>
          <p:cNvSpPr/>
          <p:nvPr/>
        </p:nvSpPr>
        <p:spPr>
          <a:xfrm>
            <a:off x="3086100" y="3629660"/>
            <a:ext cx="1524000" cy="825500"/>
          </a:xfrm>
          <a:prstGeom prst="roundRect">
            <a:avLst>
              <a:gd name="adj" fmla="val 2307"/>
            </a:avLst>
          </a:prstGeom>
          <a:noFill/>
          <a:ln w="9525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086100" y="3629660"/>
            <a:ext cx="1524000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62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App server</a:t>
            </a:r>
          </a:p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public edge</a:t>
            </a:r>
          </a:p>
        </p:txBody>
      </p:sp>
      <p:cxnSp>
        <p:nvCxnSpPr>
          <p:cNvPr id="14" name="g-arrow-attack-1"/>
          <p:cNvCxnSpPr/>
          <p:nvPr/>
        </p:nvCxnSpPr>
        <p:spPr>
          <a:xfrm>
            <a:off x="1752600" y="3693160"/>
            <a:ext cx="1092200" cy="0"/>
          </a:xfrm>
          <a:prstGeom prst="line">
            <a:avLst/>
          </a:prstGeom>
          <a:ln w="19050">
            <a:solidFill>
              <a:srgbClr val="FF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g-arrow-attack-2"/>
          <p:cNvCxnSpPr/>
          <p:nvPr/>
        </p:nvCxnSpPr>
        <p:spPr>
          <a:xfrm>
            <a:off x="1752600" y="4042410"/>
            <a:ext cx="1092200" cy="0"/>
          </a:xfrm>
          <a:prstGeom prst="line">
            <a:avLst/>
          </a:prstGeom>
          <a:ln w="19050">
            <a:solidFill>
              <a:srgbClr val="FF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g-arrow-attack-3"/>
          <p:cNvCxnSpPr/>
          <p:nvPr/>
        </p:nvCxnSpPr>
        <p:spPr>
          <a:xfrm>
            <a:off x="1752600" y="4391660"/>
            <a:ext cx="1092200" cy="0"/>
          </a:xfrm>
          <a:prstGeom prst="line">
            <a:avLst/>
          </a:prstGeom>
          <a:ln w="19050">
            <a:solidFill>
              <a:srgbClr val="FF00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857500" y="3604260"/>
            <a:ext cx="25400" cy="17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2857500" y="3953510"/>
            <a:ext cx="25400" cy="17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9" name="Rectangle 18"/>
          <p:cNvSpPr/>
          <p:nvPr/>
        </p:nvSpPr>
        <p:spPr>
          <a:xfrm>
            <a:off x="2857500" y="4302760"/>
            <a:ext cx="25400" cy="177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rtlCol="0" anchor="ctr"/>
          <a:lstStyle/>
          <a:p/>
        </p:txBody>
      </p:sp>
      <p:cxnSp>
        <p:nvCxnSpPr>
          <p:cNvPr id="20" name="!!link"/>
          <p:cNvCxnSpPr/>
          <p:nvPr/>
        </p:nvCxnSpPr>
        <p:spPr>
          <a:xfrm>
            <a:off x="4610100" y="4042410"/>
            <a:ext cx="1460500" cy="0"/>
          </a:xfrm>
          <a:prstGeom prst="line">
            <a:avLst/>
          </a:prstGeom>
          <a:ln w="50800">
            <a:solidFill>
              <a:srgbClr val="00FF00"/>
            </a:solidFill>
          </a:ln>
          <a:effectLst>
            <a:glow rad="88900">
              <a:srgbClr val="00FF00">
                <a:alpha val="55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610100" y="3743960"/>
            <a:ext cx="14605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215"/>
              </a:lnSpc>
              <a:buNone/>
            </a:pPr>
            <a:r>
              <a:rPr sz="900" b="0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private 10 Gb</a:t>
            </a:r>
          </a:p>
        </p:txBody>
      </p:sp>
      <p:sp>
        <p:nvSpPr>
          <p:cNvPr id="22" name="g-box-ai-tier"/>
          <p:cNvSpPr/>
          <p:nvPr/>
        </p:nvSpPr>
        <p:spPr>
          <a:xfrm>
            <a:off x="6070600" y="3502660"/>
            <a:ext cx="1333500" cy="1079500"/>
          </a:xfrm>
          <a:prstGeom prst="roundRect">
            <a:avLst>
              <a:gd name="adj" fmla="val 1764"/>
            </a:avLst>
          </a:prstGeom>
          <a:noFill/>
          <a:ln w="15875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070600" y="3502660"/>
            <a:ext cx="133350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62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AI tier</a:t>
            </a:r>
          </a:p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model servers</a:t>
            </a:r>
          </a:p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no public route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91500" y="1943100"/>
            <a:ext cx="33909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 spc="12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REACHED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91500" y="2235200"/>
            <a:ext cx="3390900" cy="3479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OpenAI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153400" y="2413000"/>
            <a:ext cx="1081980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8191500" y="2705100"/>
            <a:ext cx="3390900" cy="3479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Anthropic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3400" y="2882900"/>
            <a:ext cx="1584871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8191500" y="3175000"/>
            <a:ext cx="3390900" cy="3479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Meta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3400" y="3352800"/>
            <a:ext cx="746720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191500" y="3644900"/>
            <a:ext cx="3390900" cy="3479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Google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3400" y="3822700"/>
            <a:ext cx="1081980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191500" y="4114800"/>
            <a:ext cx="3390900" cy="3479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AWS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3400" y="4292600"/>
            <a:ext cx="579090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glow rad="38100">
              <a:srgbClr val="FF0000">
                <a:alpha val="50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35" name="TextBox 34"/>
          <p:cNvSpPr txBox="1"/>
          <p:nvPr/>
        </p:nvSpPr>
        <p:spPr>
          <a:xfrm>
            <a:off x="609600" y="5156200"/>
            <a:ext cx="10972800" cy="19431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OUTCOME  </a:t>
            </a: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The product became the main selling point of the client’s $600M+ acquisition.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9600" y="5511800"/>
            <a:ext cx="10972800" cy="9525"/>
          </a:xfrm>
          <a:prstGeom prst="rect">
            <a:avLst/>
          </a:prstGeom>
          <a:solidFill>
            <a:srgbClr val="4D4D4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09600" y="5626100"/>
            <a:ext cx="2609850" cy="4216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220"/>
              </a:lnSpc>
              <a:buNone/>
            </a:pPr>
            <a:r>
              <a:rPr sz="2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600" y="6071108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public routes to the AI tier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97250" y="5626100"/>
            <a:ext cx="2609850" cy="4216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220"/>
              </a:lnSpc>
              <a:buNone/>
            </a:pPr>
            <a:r>
              <a:rPr sz="2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10 Gb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397250" y="6071108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private link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84900" y="5626100"/>
            <a:ext cx="2609850" cy="4216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220"/>
              </a:lnSpc>
              <a:buNone/>
            </a:pPr>
            <a:r>
              <a:rPr sz="2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84900" y="6071108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industry giants reached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72550" y="5626100"/>
            <a:ext cx="2609850" cy="4216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220"/>
              </a:lnSpc>
              <a:buNone/>
            </a:pPr>
            <a:r>
              <a:rPr sz="28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2550" y="6071108"/>
            <a:ext cx="2609850" cy="17557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282"/>
              </a:lnSpc>
              <a:buNone/>
            </a:pPr>
            <a:r>
              <a:rPr sz="95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reached here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6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6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1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7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7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62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74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3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9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1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7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49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8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27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63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5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41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91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71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19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957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95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45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4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4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4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22" grpId="0" animBg="1"/>
      <p:bldP spid="23" grpId="0" animBg="1"/>
      <p:bldP spid="21" grpId="0" animBg="1"/>
      <p:bldP spid="10" grpId="0" animBg="1"/>
      <p:bldP spid="11" grpId="0" animBg="1"/>
      <p:bldP spid="8" grpId="0" animBg="1"/>
      <p:bldP spid="9" grpId="0" animBg="1"/>
      <p:bldP spid="17" grpId="0" animBg="1"/>
      <p:bldP spid="18" grpId="0" animBg="1"/>
      <p:bldP spid="19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6" grpId="0" animBg="1"/>
      <p:bldP spid="35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6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7507705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EDTECH, EDUCATION PARTNERSHIPS, SUBSCRIPTIONS AND BILLING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26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EdTech · education partnerships · subscriptions and billing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591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280"/>
              </a:lnSpc>
              <a:buNone/>
            </a:pPr>
            <a:r>
              <a:rPr sz="20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One app on web, iOS and Android for schools on several continents, and a cloud migration that cut infrastructure cost about 70%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811020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One React Native app for web, iOS and Android on a Flask backend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202688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Adaptive levels, competitions, progress tracking, teacher views, white-labelling, per-seat selling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94356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Apple in-app billing on iOS, Stripe on web, entitlement across devices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986024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Tens of thousands of students in schools in different countries and continents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377692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AWS to my self-hosted secure private cloud, about 70% cheaper, zero downtime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3769360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I led the team and ran infrastructure, pipelines, GitLab, Jira, WordPress sites and Microsoft 365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67200" y="1785620"/>
            <a:ext cx="1379094" cy="29845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4305300" y="1823720"/>
            <a:ext cx="1379094" cy="29845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4343400" y="1861820"/>
            <a:ext cx="1379094" cy="29845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6" name="Picture 15" descr="nda-e1-adaptive-pract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1899920"/>
            <a:ext cx="1379094" cy="29845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4381500" y="4960620"/>
            <a:ext cx="1442594" cy="260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975"/>
              </a:lnSpc>
              <a:buNone/>
            </a:pPr>
            <a:r>
              <a:rPr sz="7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</a:t>
            </a:r>
          </a:p>
          <a:p>
            <a:pPr algn="l">
              <a:lnSpc>
                <a:spcPts val="975"/>
              </a:lnSpc>
              <a:buNone/>
            </a:pPr>
            <a:r>
              <a:rPr sz="7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client work under NDA</a:t>
            </a:r>
          </a:p>
        </p:txBody>
      </p:sp>
      <p:grpSp>
        <p:nvGrpSpPr>
          <p:cNvPr id="20" name="g-box-ios-app"/>
          <p:cNvGrpSpPr/>
          <p:nvPr/>
        </p:nvGrpSpPr>
        <p:grpSpPr>
          <a:xfrm>
            <a:off x="6078094" y="2394716"/>
            <a:ext cx="813136" cy="625489"/>
            <a:chOff x="6078094" y="2394716"/>
            <a:chExt cx="813136" cy="625489"/>
          </a:xfrm>
        </p:grpSpPr>
        <p:sp>
          <p:nvSpPr>
            <p:cNvPr id="18" name="Rounded Rectangle 17"/>
            <p:cNvSpPr/>
            <p:nvPr/>
          </p:nvSpPr>
          <p:spPr>
            <a:xfrm>
              <a:off x="6078094" y="2394716"/>
              <a:ext cx="813136" cy="625489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9" name="TextBox 18"/>
            <p:cNvSpPr txBox="1"/>
            <p:nvPr/>
          </p:nvSpPr>
          <p:spPr>
            <a:xfrm>
              <a:off x="6260505" y="2633400"/>
              <a:ext cx="448314" cy="13954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9"/>
                </a:lnSpc>
                <a:buNone/>
              </a:pPr>
              <a:r>
                <a:rPr sz="76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iOS app</a:t>
              </a:r>
            </a:p>
          </p:txBody>
        </p:sp>
      </p:grpSp>
      <p:grpSp>
        <p:nvGrpSpPr>
          <p:cNvPr id="23" name="g-box-web-app"/>
          <p:cNvGrpSpPr/>
          <p:nvPr/>
        </p:nvGrpSpPr>
        <p:grpSpPr>
          <a:xfrm>
            <a:off x="6078094" y="4208635"/>
            <a:ext cx="813136" cy="625489"/>
            <a:chOff x="6078094" y="4208635"/>
            <a:chExt cx="813136" cy="625489"/>
          </a:xfrm>
        </p:grpSpPr>
        <p:sp>
          <p:nvSpPr>
            <p:cNvPr id="21" name="Rounded Rectangle 20"/>
            <p:cNvSpPr/>
            <p:nvPr/>
          </p:nvSpPr>
          <p:spPr>
            <a:xfrm>
              <a:off x="6078094" y="4208635"/>
              <a:ext cx="813136" cy="625489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2" name="TextBox 21"/>
            <p:cNvSpPr txBox="1"/>
            <p:nvPr/>
          </p:nvSpPr>
          <p:spPr>
            <a:xfrm>
              <a:off x="6260505" y="4447319"/>
              <a:ext cx="448314" cy="13954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9"/>
                </a:lnSpc>
                <a:buNone/>
              </a:pPr>
              <a:r>
                <a:rPr sz="76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Web app</a:t>
              </a:r>
            </a:p>
          </p:txBody>
        </p:sp>
      </p:grpSp>
      <p:cxnSp>
        <p:nvCxnSpPr>
          <p:cNvPr id="24" name="g-arrow-ios-to-apple"/>
          <p:cNvCxnSpPr/>
          <p:nvPr/>
        </p:nvCxnSpPr>
        <p:spPr>
          <a:xfrm>
            <a:off x="6891230" y="2707460"/>
            <a:ext cx="250196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-box-apple-iap"/>
          <p:cNvGrpSpPr/>
          <p:nvPr/>
        </p:nvGrpSpPr>
        <p:grpSpPr>
          <a:xfrm>
            <a:off x="7141426" y="2394716"/>
            <a:ext cx="938234" cy="625489"/>
            <a:chOff x="7141426" y="2394716"/>
            <a:chExt cx="938234" cy="625489"/>
          </a:xfrm>
        </p:grpSpPr>
        <p:sp>
          <p:nvSpPr>
            <p:cNvPr id="25" name="Rounded Rectangle 24"/>
            <p:cNvSpPr/>
            <p:nvPr/>
          </p:nvSpPr>
          <p:spPr>
            <a:xfrm>
              <a:off x="7141426" y="2394716"/>
              <a:ext cx="938234" cy="625489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6" name="TextBox 25"/>
            <p:cNvSpPr txBox="1"/>
            <p:nvPr/>
          </p:nvSpPr>
          <p:spPr>
            <a:xfrm>
              <a:off x="7446802" y="2580233"/>
              <a:ext cx="327481" cy="13954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9"/>
                </a:lnSpc>
                <a:buNone/>
              </a:pPr>
              <a:r>
                <a:rPr sz="76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Apple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159425" y="2690602"/>
              <a:ext cx="902236" cy="13447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59"/>
                </a:lnSpc>
                <a:buNone/>
              </a:pPr>
              <a:r>
                <a:rPr sz="737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in-app purchase</a:t>
              </a:r>
            </a:p>
          </p:txBody>
        </p:sp>
      </p:grpSp>
      <p:cxnSp>
        <p:nvCxnSpPr>
          <p:cNvPr id="29" name="g-arrow-web-to-stripe"/>
          <p:cNvCxnSpPr/>
          <p:nvPr/>
        </p:nvCxnSpPr>
        <p:spPr>
          <a:xfrm>
            <a:off x="6891230" y="4521380"/>
            <a:ext cx="250196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g-box-stripe-checkout"/>
          <p:cNvGrpSpPr/>
          <p:nvPr/>
        </p:nvGrpSpPr>
        <p:grpSpPr>
          <a:xfrm>
            <a:off x="7141426" y="4208635"/>
            <a:ext cx="938234" cy="625489"/>
            <a:chOff x="7141426" y="4208635"/>
            <a:chExt cx="938234" cy="625489"/>
          </a:xfrm>
        </p:grpSpPr>
        <p:sp>
          <p:nvSpPr>
            <p:cNvPr id="30" name="Rounded Rectangle 29"/>
            <p:cNvSpPr/>
            <p:nvPr/>
          </p:nvSpPr>
          <p:spPr>
            <a:xfrm>
              <a:off x="7141426" y="4208635"/>
              <a:ext cx="938234" cy="625489"/>
            </a:xfrm>
            <a:prstGeom prst="roundRect">
              <a:avLst>
                <a:gd name="adj" fmla="val 2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1" name="TextBox 30"/>
            <p:cNvSpPr txBox="1"/>
            <p:nvPr/>
          </p:nvSpPr>
          <p:spPr>
            <a:xfrm>
              <a:off x="7159425" y="4451355"/>
              <a:ext cx="902236" cy="134475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59"/>
                </a:lnSpc>
                <a:buNone/>
              </a:pPr>
              <a:r>
                <a:rPr sz="737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Stripe checkout</a:t>
              </a:r>
            </a:p>
          </p:txBody>
        </p:sp>
      </p:grpSp>
      <p:cxnSp>
        <p:nvCxnSpPr>
          <p:cNvPr id="33" name="!!link"/>
          <p:cNvCxnSpPr/>
          <p:nvPr/>
        </p:nvCxnSpPr>
        <p:spPr>
          <a:xfrm>
            <a:off x="8079660" y="2707460"/>
            <a:ext cx="1125880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g-arrow-apple-events-1"/>
          <p:cNvSpPr txBox="1"/>
          <p:nvPr/>
        </p:nvSpPr>
        <p:spPr>
          <a:xfrm>
            <a:off x="8257393" y="2479732"/>
            <a:ext cx="770414" cy="110276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768"/>
              </a:lnSpc>
              <a:buNone/>
            </a:pPr>
            <a:r>
              <a:rPr sz="591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App Store server</a:t>
            </a:r>
          </a:p>
        </p:txBody>
      </p:sp>
      <p:sp>
        <p:nvSpPr>
          <p:cNvPr id="35" name="g-arrow-apple-events-2"/>
          <p:cNvSpPr txBox="1"/>
          <p:nvPr/>
        </p:nvSpPr>
        <p:spPr>
          <a:xfrm>
            <a:off x="8327238" y="2567301"/>
            <a:ext cx="630724" cy="110276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768"/>
              </a:lnSpc>
              <a:buNone/>
            </a:pPr>
            <a:r>
              <a:rPr sz="591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notifications</a:t>
            </a:r>
          </a:p>
        </p:txBody>
      </p:sp>
      <p:sp>
        <p:nvSpPr>
          <p:cNvPr id="36" name="g-arrow-apple-events-3"/>
          <p:cNvSpPr txBox="1"/>
          <p:nvPr/>
        </p:nvSpPr>
        <p:spPr>
          <a:xfrm>
            <a:off x="8047858" y="2729928"/>
            <a:ext cx="1189484" cy="110276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768"/>
              </a:lnSpc>
              <a:buNone/>
            </a:pPr>
            <a:r>
              <a:rPr sz="591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purchase / renewal events</a:t>
            </a:r>
          </a:p>
        </p:txBody>
      </p:sp>
      <p:grpSp>
        <p:nvGrpSpPr>
          <p:cNvPr id="40" name="g-arrow-stripe-events"/>
          <p:cNvGrpSpPr/>
          <p:nvPr/>
        </p:nvGrpSpPr>
        <p:grpSpPr>
          <a:xfrm>
            <a:off x="8047858" y="4381220"/>
            <a:ext cx="1189484" cy="272903"/>
            <a:chOff x="8047858" y="4381220"/>
            <a:chExt cx="1189484" cy="272903"/>
          </a:xfrm>
        </p:grpSpPr>
        <p:cxnSp>
          <p:nvCxnSpPr>
            <p:cNvPr id="37" name="Connector 36"/>
            <p:cNvCxnSpPr/>
            <p:nvPr/>
          </p:nvCxnSpPr>
          <p:spPr>
            <a:xfrm>
              <a:off x="8079660" y="4521380"/>
              <a:ext cx="1125880" cy="0"/>
            </a:xfrm>
            <a:prstGeom prst="line">
              <a:avLst/>
            </a:prstGeom>
            <a:ln w="10160">
              <a:solidFill>
                <a:srgbClr val="00FF00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8280675" y="4381220"/>
              <a:ext cx="723850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Stripe webhooks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047858" y="4543847"/>
              <a:ext cx="1189484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purchase / renewal events</a:t>
              </a:r>
            </a:p>
          </p:txBody>
        </p:sp>
      </p:grpSp>
      <p:sp>
        <p:nvSpPr>
          <p:cNvPr id="41" name="!!node2"/>
          <p:cNvSpPr/>
          <p:nvPr/>
        </p:nvSpPr>
        <p:spPr>
          <a:xfrm>
            <a:off x="9205540" y="2394716"/>
            <a:ext cx="938234" cy="2439409"/>
          </a:xfrm>
          <a:prstGeom prst="roundRect">
            <a:avLst>
              <a:gd name="adj" fmla="val 1333"/>
            </a:avLst>
          </a:prstGeom>
          <a:solidFill>
            <a:srgbClr val="000000"/>
          </a:solidFill>
          <a:ln w="889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42" name="g-box-entitlement-service-1"/>
          <p:cNvSpPr txBox="1"/>
          <p:nvPr/>
        </p:nvSpPr>
        <p:spPr>
          <a:xfrm>
            <a:off x="9223540" y="3438062"/>
            <a:ext cx="902236" cy="1344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959"/>
              </a:lnSpc>
              <a:buNone/>
            </a:pPr>
            <a:r>
              <a:rPr sz="737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One entitlement</a:t>
            </a:r>
          </a:p>
        </p:txBody>
      </p:sp>
      <p:sp>
        <p:nvSpPr>
          <p:cNvPr id="43" name="g-box-entitlement-service-2"/>
          <p:cNvSpPr txBox="1"/>
          <p:nvPr/>
        </p:nvSpPr>
        <p:spPr>
          <a:xfrm>
            <a:off x="9450500" y="3540360"/>
            <a:ext cx="448314" cy="139549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999"/>
              </a:lnSpc>
              <a:buNone/>
            </a:pPr>
            <a:r>
              <a:rPr sz="768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service</a:t>
            </a:r>
          </a:p>
        </p:txBody>
      </p:sp>
      <p:sp>
        <p:nvSpPr>
          <p:cNvPr id="44" name="g-box-entitlement-service-3"/>
          <p:cNvSpPr txBox="1"/>
          <p:nvPr/>
        </p:nvSpPr>
        <p:spPr>
          <a:xfrm>
            <a:off x="9359296" y="3673166"/>
            <a:ext cx="630724" cy="110276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768"/>
              </a:lnSpc>
              <a:buNone/>
            </a:pPr>
            <a:r>
              <a:rPr sz="591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Flask backend</a:t>
            </a:r>
          </a:p>
        </p:txBody>
      </p:sp>
      <p:cxnSp>
        <p:nvCxnSpPr>
          <p:cNvPr id="45" name="g-arrow-service-to-record"/>
          <p:cNvCxnSpPr/>
          <p:nvPr/>
        </p:nvCxnSpPr>
        <p:spPr>
          <a:xfrm>
            <a:off x="10143774" y="2707460"/>
            <a:ext cx="187647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1" name="g-box-entitlement-record"/>
          <p:cNvGrpSpPr/>
          <p:nvPr/>
        </p:nvGrpSpPr>
        <p:grpSpPr>
          <a:xfrm>
            <a:off x="10331421" y="2394716"/>
            <a:ext cx="1250979" cy="938234"/>
            <a:chOff x="10331421" y="2394716"/>
            <a:chExt cx="1250979" cy="938234"/>
          </a:xfrm>
        </p:grpSpPr>
        <p:sp>
          <p:nvSpPr>
            <p:cNvPr id="46" name="Rounded Rectangle 45"/>
            <p:cNvSpPr/>
            <p:nvPr/>
          </p:nvSpPr>
          <p:spPr>
            <a:xfrm>
              <a:off x="10331421" y="2394716"/>
              <a:ext cx="1250979" cy="938234"/>
            </a:xfrm>
            <a:prstGeom prst="roundRect">
              <a:avLst>
                <a:gd name="adj" fmla="val 1333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7" name="TextBox 46"/>
            <p:cNvSpPr txBox="1"/>
            <p:nvPr/>
          </p:nvSpPr>
          <p:spPr>
            <a:xfrm>
              <a:off x="10400464" y="2649037"/>
              <a:ext cx="1112893" cy="13954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9"/>
                </a:lnSpc>
                <a:buNone/>
              </a:pPr>
              <a:r>
                <a:rPr sz="76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Entitlement record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688112" y="2781844"/>
              <a:ext cx="537597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per account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548422" y="2869412"/>
              <a:ext cx="816977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per-seat licences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0688112" y="2956981"/>
              <a:ext cx="537597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for schools</a:t>
              </a:r>
            </a:p>
          </p:txBody>
        </p:sp>
      </p:grpSp>
      <p:cxnSp>
        <p:nvCxnSpPr>
          <p:cNvPr id="52" name="g-arrow-record-to-app"/>
          <p:cNvCxnSpPr/>
          <p:nvPr/>
        </p:nvCxnSpPr>
        <p:spPr>
          <a:xfrm>
            <a:off x="10956911" y="3332950"/>
            <a:ext cx="0" cy="250196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-box-react-native-app"/>
          <p:cNvGrpSpPr/>
          <p:nvPr/>
        </p:nvGrpSpPr>
        <p:grpSpPr>
          <a:xfrm>
            <a:off x="10331421" y="3583146"/>
            <a:ext cx="1250979" cy="1250979"/>
            <a:chOff x="10331421" y="3583146"/>
            <a:chExt cx="1250979" cy="1250979"/>
          </a:xfrm>
        </p:grpSpPr>
        <p:sp>
          <p:nvSpPr>
            <p:cNvPr id="53" name="Rounded Rectangle 52"/>
            <p:cNvSpPr/>
            <p:nvPr/>
          </p:nvSpPr>
          <p:spPr>
            <a:xfrm>
              <a:off x="10331421" y="3583146"/>
              <a:ext cx="1250979" cy="1250979"/>
            </a:xfrm>
            <a:prstGeom prst="roundRect">
              <a:avLst>
                <a:gd name="adj" fmla="val 1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4" name="TextBox 53"/>
            <p:cNvSpPr txBox="1"/>
            <p:nvPr/>
          </p:nvSpPr>
          <p:spPr>
            <a:xfrm>
              <a:off x="10460880" y="3876310"/>
              <a:ext cx="992061" cy="13954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9"/>
                </a:lnSpc>
                <a:buNone/>
              </a:pPr>
              <a:r>
                <a:rPr sz="768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React Native app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10408732" y="4024691"/>
              <a:ext cx="1096357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the same app unlocks on</a:t>
              </a: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10406480" y="4277439"/>
              <a:ext cx="325254" cy="250196"/>
            </a:xfrm>
            <a:prstGeom prst="roundRect">
              <a:avLst>
                <a:gd name="adj" fmla="val 5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7" name="TextBox 56"/>
            <p:cNvSpPr txBox="1"/>
            <p:nvPr/>
          </p:nvSpPr>
          <p:spPr>
            <a:xfrm>
              <a:off x="10486562" y="4346818"/>
              <a:ext cx="165090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iOS</a:t>
              </a:r>
            </a:p>
          </p:txBody>
        </p:sp>
        <p:sp>
          <p:nvSpPr>
            <p:cNvPr id="58" name="Rounded Rectangle 57"/>
            <p:cNvSpPr/>
            <p:nvPr/>
          </p:nvSpPr>
          <p:spPr>
            <a:xfrm>
              <a:off x="10794283" y="4277439"/>
              <a:ext cx="325254" cy="250196"/>
            </a:xfrm>
            <a:prstGeom prst="roundRect">
              <a:avLst>
                <a:gd name="adj" fmla="val 5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9" name="TextBox 58"/>
            <p:cNvSpPr txBox="1"/>
            <p:nvPr/>
          </p:nvSpPr>
          <p:spPr>
            <a:xfrm>
              <a:off x="10781239" y="4346818"/>
              <a:ext cx="351344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Android</a:t>
              </a:r>
            </a:p>
          </p:txBody>
        </p:sp>
        <p:sp>
          <p:nvSpPr>
            <p:cNvPr id="60" name="Rounded Rectangle 59"/>
            <p:cNvSpPr/>
            <p:nvPr/>
          </p:nvSpPr>
          <p:spPr>
            <a:xfrm>
              <a:off x="11182087" y="4277439"/>
              <a:ext cx="325254" cy="250196"/>
            </a:xfrm>
            <a:prstGeom prst="roundRect">
              <a:avLst>
                <a:gd name="adj" fmla="val 500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1" name="TextBox 60"/>
            <p:cNvSpPr txBox="1"/>
            <p:nvPr/>
          </p:nvSpPr>
          <p:spPr>
            <a:xfrm>
              <a:off x="11262169" y="4346818"/>
              <a:ext cx="165090" cy="110276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8"/>
                </a:lnSpc>
                <a:buNone/>
              </a:pPr>
              <a:r>
                <a:rPr sz="591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Web</a:t>
              </a:r>
            </a:p>
          </p:txBody>
        </p:sp>
      </p:grpSp>
      <p:sp>
        <p:nvSpPr>
          <p:cNvPr id="63" name="g-zone-before-aws"/>
          <p:cNvSpPr/>
          <p:nvPr/>
        </p:nvSpPr>
        <p:spPr>
          <a:xfrm>
            <a:off x="4381500" y="5461000"/>
            <a:ext cx="2095500" cy="762000"/>
          </a:xfrm>
          <a:prstGeom prst="rect">
            <a:avLst/>
          </a:prstGeom>
          <a:noFill/>
          <a:ln w="9525">
            <a:solidFill>
              <a:srgbClr val="8A8A8A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4381500" y="5461000"/>
            <a:ext cx="2095500" cy="76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08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BEFORE</a:t>
            </a:r>
          </a:p>
          <a:p>
            <a:pPr algn="ctr">
              <a:lnSpc>
                <a:spcPts val="1755"/>
              </a:lnSpc>
              <a:buNone/>
            </a:pPr>
            <a:r>
              <a:rPr sz="13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AWS</a:t>
            </a:r>
          </a:p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primitive setup</a:t>
            </a:r>
          </a:p>
        </p:txBody>
      </p:sp>
      <p:cxnSp>
        <p:nvCxnSpPr>
          <p:cNvPr id="65" name="g-arrow-migration"/>
          <p:cNvCxnSpPr/>
          <p:nvPr/>
        </p:nvCxnSpPr>
        <p:spPr>
          <a:xfrm>
            <a:off x="6540500" y="5842000"/>
            <a:ext cx="952500" cy="0"/>
          </a:xfrm>
          <a:prstGeom prst="line">
            <a:avLst/>
          </a:prstGeom>
          <a:ln w="1905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6540500" y="5575300"/>
            <a:ext cx="952500" cy="15843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migration</a:t>
            </a:r>
          </a:p>
        </p:txBody>
      </p:sp>
      <p:sp>
        <p:nvSpPr>
          <p:cNvPr id="67" name="g-zone-after-private-cloud"/>
          <p:cNvSpPr/>
          <p:nvPr/>
        </p:nvSpPr>
        <p:spPr>
          <a:xfrm>
            <a:off x="7556500" y="5461000"/>
            <a:ext cx="4025900" cy="762000"/>
          </a:xfrm>
          <a:prstGeom prst="rect">
            <a:avLst/>
          </a:prstGeom>
          <a:noFill/>
          <a:ln w="1270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68" name="TextBox 67"/>
          <p:cNvSpPr txBox="1"/>
          <p:nvPr/>
        </p:nvSpPr>
        <p:spPr>
          <a:xfrm>
            <a:off x="7556500" y="5461000"/>
            <a:ext cx="4025900" cy="762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08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AFTER</a:t>
            </a:r>
          </a:p>
          <a:p>
            <a:pPr algn="ctr">
              <a:lnSpc>
                <a:spcPts val="162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Self-hosted secure private cloud</a:t>
            </a:r>
          </a:p>
          <a:p>
            <a:pPr algn="ctr">
              <a:lnSpc>
                <a:spcPts val="1148"/>
              </a:lnSpc>
              <a:buNone/>
            </a:pPr>
            <a:r>
              <a:rPr sz="850" b="0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About 70% lower infrastructure cost, zero downtime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4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3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2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1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9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38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2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6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38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8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2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8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4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8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8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8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8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8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42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76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8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18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52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3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94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34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80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36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4" grpId="0" animBg="1"/>
      <p:bldP spid="35" grpId="0" animBg="1"/>
      <p:bldP spid="36" grpId="0" animBg="1"/>
      <p:bldP spid="41" grpId="0" animBg="1"/>
      <p:bldP spid="42" grpId="0" animBg="1"/>
      <p:bldP spid="43" grpId="0" animBg="1"/>
      <p:bldP spid="44" grpId="0" animBg="1"/>
      <p:bldP spid="63" grpId="0" animBg="1"/>
      <p:bldP spid="64" grpId="0" animBg="1"/>
      <p:bldP spid="66" grpId="0" animBg="1"/>
      <p:bldP spid="67" grpId="0" animBg="1"/>
      <p:bldP spid="68" grpId="0" animBg="1"/>
    </p:bldLst>
  </p:timing>
</p:sld>
</file>

<file path=ppt/slides/slide27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7796463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HEALTHCARE, BUSINESS TOOLS, MARKETING AND CUSTOMER ENGAGEMENT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27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Healthcare · business tools · customer engagement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67868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22"/>
              </a:lnSpc>
              <a:buNone/>
            </a:pPr>
            <a:r>
              <a:rPr sz="23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Bulk handwritten and printed mail, automated from order to mailbox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897888"/>
            <a:ext cx="6350000" cy="37541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Businesses, healthcare above all, send handwritten and printed letters and cards in volume. I automated ordering, making and sending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324100"/>
            <a:ext cx="6350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Monthly subscriptions with dynamic billing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568956"/>
            <a:ext cx="6350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Vue front end, Express back end, MongoDB, all hand-coded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813812"/>
            <a:ext cx="6350000" cy="1940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428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I led the whole design team on the front end and wrote the proposal that won the client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51700" y="1847088"/>
            <a:ext cx="4216400" cy="26352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289800" y="1885188"/>
            <a:ext cx="4216400" cy="26352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7327900" y="1923288"/>
            <a:ext cx="4216400" cy="26352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4" name="Picture 13" descr="nda-c1-card-design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0" y="1961388"/>
            <a:ext cx="4216400" cy="26352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7251700" y="4672838"/>
            <a:ext cx="2032000" cy="1271303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7289800" y="4710938"/>
            <a:ext cx="2032000" cy="1271303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7327900" y="4749038"/>
            <a:ext cx="2032000" cy="1271303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8" name="Picture 17" descr="nda-c3-order-track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000" y="4787138"/>
            <a:ext cx="2032000" cy="1271303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9" name="Rectangle 18"/>
          <p:cNvSpPr/>
          <p:nvPr/>
        </p:nvSpPr>
        <p:spPr>
          <a:xfrm>
            <a:off x="9436100" y="4672838"/>
            <a:ext cx="2032000" cy="1270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0" name="Rectangle 19"/>
          <p:cNvSpPr/>
          <p:nvPr/>
        </p:nvSpPr>
        <p:spPr>
          <a:xfrm>
            <a:off x="9474200" y="4710938"/>
            <a:ext cx="2032000" cy="1270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9512300" y="4749038"/>
            <a:ext cx="2032000" cy="1270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2" name="Picture 21" descr="nda-c4-billi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0400" y="4787138"/>
            <a:ext cx="2032000" cy="1270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7366000" y="6134641"/>
            <a:ext cx="4445000" cy="1365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buNone/>
            </a:pPr>
            <a:r>
              <a:rPr sz="7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  <p:sp>
        <p:nvSpPr>
          <p:cNvPr id="24" name="!!node2"/>
          <p:cNvSpPr/>
          <p:nvPr/>
        </p:nvSpPr>
        <p:spPr>
          <a:xfrm>
            <a:off x="609600" y="3589494"/>
            <a:ext cx="1129723" cy="1077696"/>
          </a:xfrm>
          <a:prstGeom prst="roundRect">
            <a:avLst>
              <a:gd name="adj" fmla="val 1379"/>
            </a:avLst>
          </a:prstGeom>
          <a:solidFill>
            <a:srgbClr val="000000"/>
          </a:solidFill>
          <a:ln w="889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5" name="g-box-order-1"/>
          <p:cNvSpPr txBox="1"/>
          <p:nvPr/>
        </p:nvSpPr>
        <p:spPr>
          <a:xfrm>
            <a:off x="676367" y="3878106"/>
            <a:ext cx="996188" cy="157148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1137"/>
              </a:lnSpc>
              <a:buNone/>
            </a:pPr>
            <a:r>
              <a:rPr sz="874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Customer order</a:t>
            </a:r>
          </a:p>
        </p:txBody>
      </p:sp>
      <p:sp>
        <p:nvSpPr>
          <p:cNvPr id="26" name="g-box-order-2"/>
          <p:cNvSpPr txBox="1"/>
          <p:nvPr/>
        </p:nvSpPr>
        <p:spPr>
          <a:xfrm>
            <a:off x="787242" y="4034761"/>
            <a:ext cx="774438" cy="123814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875"/>
              </a:lnSpc>
              <a:buNone/>
            </a:pPr>
            <a:r>
              <a:rPr sz="673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recipient list</a:t>
            </a:r>
          </a:p>
        </p:txBody>
      </p:sp>
      <p:sp>
        <p:nvSpPr>
          <p:cNvPr id="27" name="g-box-order-3"/>
          <p:cNvSpPr txBox="1"/>
          <p:nvPr/>
        </p:nvSpPr>
        <p:spPr>
          <a:xfrm>
            <a:off x="894248" y="4138814"/>
            <a:ext cx="560427" cy="123814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875"/>
              </a:lnSpc>
              <a:buNone/>
            </a:pPr>
            <a:r>
              <a:rPr sz="673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CSV upload</a:t>
            </a:r>
          </a:p>
        </p:txBody>
      </p:sp>
      <p:sp>
        <p:nvSpPr>
          <p:cNvPr id="28" name="g-box-order-4"/>
          <p:cNvSpPr txBox="1"/>
          <p:nvPr/>
        </p:nvSpPr>
        <p:spPr>
          <a:xfrm>
            <a:off x="680237" y="4242868"/>
            <a:ext cx="988449" cy="123814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875"/>
              </a:lnSpc>
              <a:buNone/>
            </a:pPr>
            <a:r>
              <a:rPr sz="673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address validation</a:t>
            </a:r>
          </a:p>
        </p:txBody>
      </p:sp>
      <p:cxnSp>
        <p:nvCxnSpPr>
          <p:cNvPr id="29" name="!!flow2"/>
          <p:cNvCxnSpPr/>
          <p:nvPr/>
        </p:nvCxnSpPr>
        <p:spPr>
          <a:xfrm>
            <a:off x="1739323" y="4128342"/>
            <a:ext cx="222971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6" name="g-box-card-design"/>
          <p:cNvGrpSpPr/>
          <p:nvPr/>
        </p:nvGrpSpPr>
        <p:grpSpPr>
          <a:xfrm>
            <a:off x="1962294" y="3589494"/>
            <a:ext cx="1129723" cy="1077696"/>
            <a:chOff x="1962294" y="3589494"/>
            <a:chExt cx="1129723" cy="1077696"/>
          </a:xfrm>
        </p:grpSpPr>
        <p:sp>
          <p:nvSpPr>
            <p:cNvPr id="30" name="Rounded Rectangle 29"/>
            <p:cNvSpPr/>
            <p:nvPr/>
          </p:nvSpPr>
          <p:spPr>
            <a:xfrm>
              <a:off x="1962294" y="3589494"/>
              <a:ext cx="1129723" cy="1077696"/>
            </a:xfrm>
            <a:prstGeom prst="roundRect">
              <a:avLst>
                <a:gd name="adj" fmla="val 1379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1" name="TextBox 30"/>
            <p:cNvSpPr txBox="1"/>
            <p:nvPr/>
          </p:nvSpPr>
          <p:spPr>
            <a:xfrm>
              <a:off x="2133075" y="3826080"/>
              <a:ext cx="788162" cy="15714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37"/>
                </a:lnSpc>
                <a:buNone/>
              </a:pPr>
              <a:r>
                <a:rPr sz="87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Card design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300445" y="3982734"/>
              <a:ext cx="453422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template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327196" y="4086788"/>
              <a:ext cx="399919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message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193439" y="4190841"/>
              <a:ext cx="667433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merge fields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999292" y="4298430"/>
              <a:ext cx="1055727" cy="119370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40"/>
                </a:lnSpc>
                <a:buNone/>
              </a:pPr>
              <a:r>
                <a:rPr sz="646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handwriting or print</a:t>
              </a:r>
            </a:p>
          </p:txBody>
        </p:sp>
      </p:grpSp>
      <p:cxnSp>
        <p:nvCxnSpPr>
          <p:cNvPr id="37" name="g-arrow-design-to-production"/>
          <p:cNvCxnSpPr/>
          <p:nvPr/>
        </p:nvCxnSpPr>
        <p:spPr>
          <a:xfrm>
            <a:off x="3092017" y="4128342"/>
            <a:ext cx="222972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" name="g-box-production"/>
          <p:cNvGrpSpPr/>
          <p:nvPr/>
        </p:nvGrpSpPr>
        <p:grpSpPr>
          <a:xfrm>
            <a:off x="3314989" y="3589494"/>
            <a:ext cx="1129723" cy="1077696"/>
            <a:chOff x="3314989" y="3589494"/>
            <a:chExt cx="1129723" cy="1077696"/>
          </a:xfrm>
        </p:grpSpPr>
        <p:sp>
          <p:nvSpPr>
            <p:cNvPr id="38" name="Rounded Rectangle 37"/>
            <p:cNvSpPr/>
            <p:nvPr/>
          </p:nvSpPr>
          <p:spPr>
            <a:xfrm>
              <a:off x="3314989" y="3589494"/>
              <a:ext cx="1129723" cy="1077696"/>
            </a:xfrm>
            <a:prstGeom prst="roundRect">
              <a:avLst>
                <a:gd name="adj" fmla="val 1379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9" name="TextBox 38"/>
            <p:cNvSpPr txBox="1"/>
            <p:nvPr/>
          </p:nvSpPr>
          <p:spPr>
            <a:xfrm>
              <a:off x="3520440" y="3878106"/>
              <a:ext cx="718820" cy="15714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37"/>
                </a:lnSpc>
                <a:buNone/>
              </a:pPr>
              <a:r>
                <a:rPr sz="87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Production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72885" y="4034761"/>
              <a:ext cx="613930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handwriting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653139" y="4138814"/>
              <a:ext cx="453422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or print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519382" y="4242868"/>
              <a:ext cx="720935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quality check</a:t>
              </a:r>
            </a:p>
          </p:txBody>
        </p:sp>
      </p:grpSp>
      <p:cxnSp>
        <p:nvCxnSpPr>
          <p:cNvPr id="44" name="g-arrow-production-to-mailing"/>
          <p:cNvCxnSpPr/>
          <p:nvPr/>
        </p:nvCxnSpPr>
        <p:spPr>
          <a:xfrm>
            <a:off x="4444711" y="4128342"/>
            <a:ext cx="222972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0" name="g-box-mailing"/>
          <p:cNvGrpSpPr/>
          <p:nvPr/>
        </p:nvGrpSpPr>
        <p:grpSpPr>
          <a:xfrm>
            <a:off x="4667683" y="3589494"/>
            <a:ext cx="1129723" cy="1077696"/>
            <a:chOff x="4667683" y="3589494"/>
            <a:chExt cx="1129723" cy="1077696"/>
          </a:xfrm>
        </p:grpSpPr>
        <p:sp>
          <p:nvSpPr>
            <p:cNvPr id="45" name="Rounded Rectangle 44"/>
            <p:cNvSpPr/>
            <p:nvPr/>
          </p:nvSpPr>
          <p:spPr>
            <a:xfrm>
              <a:off x="4667683" y="3589494"/>
              <a:ext cx="1129723" cy="1077696"/>
            </a:xfrm>
            <a:prstGeom prst="roundRect">
              <a:avLst>
                <a:gd name="adj" fmla="val 1379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6" name="TextBox 45"/>
            <p:cNvSpPr txBox="1"/>
            <p:nvPr/>
          </p:nvSpPr>
          <p:spPr>
            <a:xfrm>
              <a:off x="4977147" y="3878106"/>
              <a:ext cx="510794" cy="15714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37"/>
                </a:lnSpc>
                <a:buNone/>
              </a:pPr>
              <a:r>
                <a:rPr sz="87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Mailing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032585" y="4034761"/>
              <a:ext cx="399919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stamped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5059336" y="4138814"/>
              <a:ext cx="346416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sorted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059336" y="4242868"/>
              <a:ext cx="346416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posted</a:t>
              </a:r>
            </a:p>
          </p:txBody>
        </p:sp>
      </p:grpSp>
      <p:cxnSp>
        <p:nvCxnSpPr>
          <p:cNvPr id="51" name="g-arrow-mailing-to-tracking"/>
          <p:cNvCxnSpPr/>
          <p:nvPr/>
        </p:nvCxnSpPr>
        <p:spPr>
          <a:xfrm>
            <a:off x="5797406" y="4128342"/>
            <a:ext cx="222971" cy="0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-box-tracking"/>
          <p:cNvGrpSpPr/>
          <p:nvPr/>
        </p:nvGrpSpPr>
        <p:grpSpPr>
          <a:xfrm>
            <a:off x="6020377" y="3589494"/>
            <a:ext cx="1129723" cy="1077696"/>
            <a:chOff x="6020377" y="3589494"/>
            <a:chExt cx="1129723" cy="1077696"/>
          </a:xfrm>
        </p:grpSpPr>
        <p:sp>
          <p:nvSpPr>
            <p:cNvPr id="52" name="Rounded Rectangle 51"/>
            <p:cNvSpPr/>
            <p:nvPr/>
          </p:nvSpPr>
          <p:spPr>
            <a:xfrm>
              <a:off x="6020377" y="3589494"/>
              <a:ext cx="1129723" cy="1077696"/>
            </a:xfrm>
            <a:prstGeom prst="roundRect">
              <a:avLst>
                <a:gd name="adj" fmla="val 1379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3" name="TextBox 52"/>
            <p:cNvSpPr txBox="1"/>
            <p:nvPr/>
          </p:nvSpPr>
          <p:spPr>
            <a:xfrm>
              <a:off x="6295171" y="3826080"/>
              <a:ext cx="580136" cy="15714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37"/>
                </a:lnSpc>
                <a:buNone/>
              </a:pPr>
              <a:r>
                <a:rPr sz="87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Tracking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6412030" y="3982734"/>
              <a:ext cx="346416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queued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85279" y="4086788"/>
              <a:ext cx="399919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written</a:t>
              </a: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412030" y="4190841"/>
              <a:ext cx="346416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mailed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6331776" y="4294894"/>
              <a:ext cx="506924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delivered</a:t>
              </a:r>
            </a:p>
          </p:txBody>
        </p:sp>
      </p:grpSp>
      <p:grpSp>
        <p:nvGrpSpPr>
          <p:cNvPr id="61" name="g-arrow-status-to-customer"/>
          <p:cNvGrpSpPr/>
          <p:nvPr/>
        </p:nvGrpSpPr>
        <p:grpSpPr>
          <a:xfrm>
            <a:off x="1174461" y="3244698"/>
            <a:ext cx="5410778" cy="344796"/>
            <a:chOff x="1174461" y="3244698"/>
            <a:chExt cx="5410778" cy="344796"/>
          </a:xfrm>
        </p:grpSpPr>
        <p:sp>
          <p:nvSpPr>
            <p:cNvPr id="59" name="Freeform 58"/>
            <p:cNvSpPr/>
            <p:nvPr/>
          </p:nvSpPr>
          <p:spPr>
            <a:xfrm>
              <a:off x="1174461" y="3385103"/>
              <a:ext cx="5410778" cy="204391"/>
            </a:xfrm>
            <a:custGeom>
              <a:avLst/>
              <a:gdLst/>
              <a:ahLst/>
              <a:cxnLst/>
              <a:rect l="l" t="t" r="r" b="b"/>
              <a:pathLst>
                <a:path w="5410778" h="204391">
                  <a:moveTo>
                    <a:pt x="5410778" y="204391"/>
                  </a:moveTo>
                  <a:lnTo>
                    <a:pt x="5410778" y="0"/>
                  </a:lnTo>
                  <a:lnTo>
                    <a:pt x="0" y="0"/>
                  </a:lnTo>
                  <a:lnTo>
                    <a:pt x="0" y="204391"/>
                  </a:lnTo>
                </a:path>
              </a:pathLst>
            </a:custGeom>
            <a:noFill/>
            <a:ln w="10160" cap="flat">
              <a:solidFill>
                <a:srgbClr val="CFCFCF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144863" y="3244698"/>
              <a:ext cx="1469973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status back to the customer</a:t>
              </a:r>
            </a:p>
          </p:txBody>
        </p:sp>
      </p:grpSp>
      <p:grpSp>
        <p:nvGrpSpPr>
          <p:cNvPr id="64" name="g-zone-billing"/>
          <p:cNvGrpSpPr/>
          <p:nvPr/>
        </p:nvGrpSpPr>
        <p:grpSpPr>
          <a:xfrm>
            <a:off x="609600" y="5150295"/>
            <a:ext cx="4905375" cy="1152020"/>
            <a:chOff x="609600" y="5150295"/>
            <a:chExt cx="4905375" cy="1152020"/>
          </a:xfrm>
        </p:grpSpPr>
        <p:sp>
          <p:nvSpPr>
            <p:cNvPr id="62" name="Rounded Rectangle 61"/>
            <p:cNvSpPr/>
            <p:nvPr/>
          </p:nvSpPr>
          <p:spPr>
            <a:xfrm>
              <a:off x="609600" y="5150295"/>
              <a:ext cx="4905375" cy="1152020"/>
            </a:xfrm>
            <a:prstGeom prst="roundRect">
              <a:avLst>
                <a:gd name="adj" fmla="val 1290"/>
              </a:avLst>
            </a:prstGeom>
            <a:solidFill>
              <a:srgbClr val="000000"/>
            </a:solidFill>
            <a:ln w="8890">
              <a:solidFill>
                <a:srgbClr val="9E9E9E"/>
              </a:solidFill>
              <a:prstDash val="dash"/>
            </a:ln>
          </p:spPr>
          <p:txBody>
            <a:bodyPr rtlCol="0" anchor="ctr"/>
            <a:lstStyle/>
            <a:p/>
          </p:txBody>
        </p:sp>
        <p:sp>
          <p:nvSpPr>
            <p:cNvPr id="63" name="TextBox 62"/>
            <p:cNvSpPr txBox="1"/>
            <p:nvPr/>
          </p:nvSpPr>
          <p:spPr>
            <a:xfrm>
              <a:off x="721086" y="5217997"/>
              <a:ext cx="2019452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 spc="82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BILLING, ALONGSIDE THE PIPELINE</a:t>
              </a:r>
            </a:p>
          </p:txBody>
        </p:sp>
      </p:grpSp>
      <p:grpSp>
        <p:nvGrpSpPr>
          <p:cNvPr id="68" name="g-box-subscription"/>
          <p:cNvGrpSpPr/>
          <p:nvPr/>
        </p:nvGrpSpPr>
        <p:grpSpPr>
          <a:xfrm>
            <a:off x="721086" y="5410429"/>
            <a:ext cx="1672287" cy="780401"/>
            <a:chOff x="721086" y="5410429"/>
            <a:chExt cx="1672287" cy="780401"/>
          </a:xfrm>
        </p:grpSpPr>
        <p:sp>
          <p:nvSpPr>
            <p:cNvPr id="65" name="Rounded Rectangle 64"/>
            <p:cNvSpPr/>
            <p:nvPr/>
          </p:nvSpPr>
          <p:spPr>
            <a:xfrm>
              <a:off x="721086" y="5410429"/>
              <a:ext cx="1672287" cy="780401"/>
            </a:xfrm>
            <a:prstGeom prst="roundRect">
              <a:avLst>
                <a:gd name="adj" fmla="val 190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6" name="TextBox 65"/>
            <p:cNvSpPr txBox="1"/>
            <p:nvPr/>
          </p:nvSpPr>
          <p:spPr>
            <a:xfrm>
              <a:off x="851109" y="5654447"/>
              <a:ext cx="1412240" cy="15714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37"/>
                </a:lnSpc>
                <a:buNone/>
              </a:pPr>
              <a:r>
                <a:rPr sz="87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Monthly subscription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330518" y="5811101"/>
              <a:ext cx="453422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the plan</a:t>
              </a:r>
            </a:p>
          </p:txBody>
        </p:sp>
      </p:grpSp>
      <p:sp>
        <p:nvSpPr>
          <p:cNvPr id="69" name="g-label-plus"/>
          <p:cNvSpPr txBox="1"/>
          <p:nvPr/>
        </p:nvSpPr>
        <p:spPr>
          <a:xfrm>
            <a:off x="2422315" y="5753129"/>
            <a:ext cx="239411" cy="123814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875"/>
              </a:lnSpc>
              <a:buNone/>
            </a:pPr>
            <a:r>
              <a:rPr sz="673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plus</a:t>
            </a:r>
          </a:p>
        </p:txBody>
      </p:sp>
      <p:grpSp>
        <p:nvGrpSpPr>
          <p:cNvPr id="73" name="g-arrow-usage-meter"/>
          <p:cNvGrpSpPr/>
          <p:nvPr/>
        </p:nvGrpSpPr>
        <p:grpSpPr>
          <a:xfrm>
            <a:off x="2527156" y="4667190"/>
            <a:ext cx="3096137" cy="743239"/>
            <a:chOff x="2527156" y="4667190"/>
            <a:chExt cx="3096137" cy="743239"/>
          </a:xfrm>
        </p:grpSpPr>
        <p:sp>
          <p:nvSpPr>
            <p:cNvPr id="70" name="Freeform 69"/>
            <p:cNvSpPr/>
            <p:nvPr/>
          </p:nvSpPr>
          <p:spPr>
            <a:xfrm>
              <a:off x="2527156" y="4667190"/>
              <a:ext cx="2705388" cy="185810"/>
            </a:xfrm>
            <a:custGeom>
              <a:avLst/>
              <a:gdLst/>
              <a:ahLst/>
              <a:cxnLst/>
              <a:rect l="l" t="t" r="r" b="b"/>
              <a:pathLst>
                <a:path w="2705388" h="185810">
                  <a:moveTo>
                    <a:pt x="0" y="0"/>
                  </a:moveTo>
                  <a:lnTo>
                    <a:pt x="0" y="185810"/>
                  </a:lnTo>
                  <a:lnTo>
                    <a:pt x="2705388" y="185810"/>
                  </a:lnTo>
                  <a:lnTo>
                    <a:pt x="2705388" y="0"/>
                  </a:lnTo>
                </a:path>
              </a:pathLst>
            </a:custGeom>
            <a:noFill/>
            <a:ln w="10160" cap="flat">
              <a:solidFill>
                <a:srgbClr val="CFCFCF"/>
              </a:solidFill>
              <a:rou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cxnSp>
          <p:nvCxnSpPr>
            <p:cNvPr id="71" name="Connector 70"/>
            <p:cNvCxnSpPr/>
            <p:nvPr/>
          </p:nvCxnSpPr>
          <p:spPr>
            <a:xfrm>
              <a:off x="3879850" y="4667190"/>
              <a:ext cx="0" cy="743239"/>
            </a:xfrm>
            <a:prstGeom prst="line">
              <a:avLst/>
            </a:prstGeom>
            <a:ln w="10160">
              <a:solidFill>
                <a:srgbClr val="CFCFCF"/>
              </a:solidFill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TextBox 71"/>
            <p:cNvSpPr txBox="1"/>
            <p:nvPr/>
          </p:nvSpPr>
          <p:spPr>
            <a:xfrm>
              <a:off x="3939309" y="4935566"/>
              <a:ext cx="1683984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usage metered from the pipeline</a:t>
              </a:r>
            </a:p>
          </p:txBody>
        </p:sp>
      </p:grpSp>
      <p:grpSp>
        <p:nvGrpSpPr>
          <p:cNvPr id="82" name="g-box-usage-billing"/>
          <p:cNvGrpSpPr/>
          <p:nvPr/>
        </p:nvGrpSpPr>
        <p:grpSpPr>
          <a:xfrm>
            <a:off x="2690668" y="5410429"/>
            <a:ext cx="2712821" cy="780401"/>
            <a:chOff x="2690668" y="5410429"/>
            <a:chExt cx="2712821" cy="780401"/>
          </a:xfrm>
        </p:grpSpPr>
        <p:sp>
          <p:nvSpPr>
            <p:cNvPr id="74" name="Rounded Rectangle 73"/>
            <p:cNvSpPr/>
            <p:nvPr/>
          </p:nvSpPr>
          <p:spPr>
            <a:xfrm>
              <a:off x="2690668" y="5410429"/>
              <a:ext cx="2712821" cy="780401"/>
            </a:xfrm>
            <a:prstGeom prst="roundRect">
              <a:avLst>
                <a:gd name="adj" fmla="val 190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5" name="TextBox 74"/>
            <p:cNvSpPr txBox="1"/>
            <p:nvPr/>
          </p:nvSpPr>
          <p:spPr>
            <a:xfrm>
              <a:off x="3306288" y="5503644"/>
              <a:ext cx="1481582" cy="157148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1137"/>
                </a:lnSpc>
                <a:buNone/>
              </a:pPr>
              <a:r>
                <a:rPr sz="874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Dynamic usage billing</a:t>
              </a:r>
            </a:p>
          </p:txBody>
        </p:sp>
        <p:sp>
          <p:nvSpPr>
            <p:cNvPr id="76" name="Rounded Rectangle 75"/>
            <p:cNvSpPr/>
            <p:nvPr/>
          </p:nvSpPr>
          <p:spPr>
            <a:xfrm>
              <a:off x="2779857" y="5782048"/>
              <a:ext cx="1040534" cy="260134"/>
            </a:xfrm>
            <a:prstGeom prst="roundRect">
              <a:avLst>
                <a:gd name="adj" fmla="val 571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7" name="TextBox 76"/>
            <p:cNvSpPr txBox="1"/>
            <p:nvPr/>
          </p:nvSpPr>
          <p:spPr>
            <a:xfrm>
              <a:off x="2725645" y="5848263"/>
              <a:ext cx="1148957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cards beyond the plan</a:t>
              </a: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3879850" y="5782048"/>
              <a:ext cx="631753" cy="260134"/>
            </a:xfrm>
            <a:prstGeom prst="roundRect">
              <a:avLst>
                <a:gd name="adj" fmla="val 571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9" name="TextBox 78"/>
            <p:cNvSpPr txBox="1"/>
            <p:nvPr/>
          </p:nvSpPr>
          <p:spPr>
            <a:xfrm>
              <a:off x="3995767" y="5848263"/>
              <a:ext cx="399919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postage</a:t>
              </a:r>
            </a:p>
          </p:txBody>
        </p:sp>
        <p:sp>
          <p:nvSpPr>
            <p:cNvPr id="80" name="Rounded Rectangle 79"/>
            <p:cNvSpPr/>
            <p:nvPr/>
          </p:nvSpPr>
          <p:spPr>
            <a:xfrm>
              <a:off x="4571062" y="5782048"/>
              <a:ext cx="743239" cy="260134"/>
            </a:xfrm>
            <a:prstGeom prst="roundRect">
              <a:avLst>
                <a:gd name="adj" fmla="val 571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1" name="TextBox 80"/>
            <p:cNvSpPr txBox="1"/>
            <p:nvPr/>
          </p:nvSpPr>
          <p:spPr>
            <a:xfrm>
              <a:off x="4582214" y="5848263"/>
              <a:ext cx="720935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premium stock</a:t>
              </a:r>
            </a:p>
          </p:txBody>
        </p:sp>
      </p:grpSp>
      <p:grpSp>
        <p:nvGrpSpPr>
          <p:cNvPr id="90" name="g-box-stack"/>
          <p:cNvGrpSpPr/>
          <p:nvPr/>
        </p:nvGrpSpPr>
        <p:grpSpPr>
          <a:xfrm>
            <a:off x="5737947" y="5150295"/>
            <a:ext cx="1412153" cy="1152020"/>
            <a:chOff x="5737947" y="5150295"/>
            <a:chExt cx="1412153" cy="1152020"/>
          </a:xfrm>
        </p:grpSpPr>
        <p:sp>
          <p:nvSpPr>
            <p:cNvPr id="83" name="Rounded Rectangle 82"/>
            <p:cNvSpPr/>
            <p:nvPr/>
          </p:nvSpPr>
          <p:spPr>
            <a:xfrm>
              <a:off x="5737947" y="5150295"/>
              <a:ext cx="1412153" cy="1152020"/>
            </a:xfrm>
            <a:prstGeom prst="roundRect">
              <a:avLst>
                <a:gd name="adj" fmla="val 1290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4" name="TextBox 83"/>
            <p:cNvSpPr txBox="1"/>
            <p:nvPr/>
          </p:nvSpPr>
          <p:spPr>
            <a:xfrm>
              <a:off x="5849432" y="5217997"/>
              <a:ext cx="347021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 spc="82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STACK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849432" y="5411239"/>
              <a:ext cx="720935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Vue front end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5849432" y="5537589"/>
              <a:ext cx="613930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Express API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849432" y="5663940"/>
              <a:ext cx="399919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MongoDB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849432" y="5790291"/>
              <a:ext cx="667433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GitLab CI/CD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5849432" y="5916641"/>
              <a:ext cx="1202460" cy="123814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l">
                <a:lnSpc>
                  <a:spcPts val="875"/>
                </a:lnSpc>
                <a:buNone/>
              </a:pPr>
              <a:r>
                <a:rPr sz="673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staging and production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2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8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6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2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38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6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2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8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96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2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8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6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20"/>
                            </p:stCondLst>
                            <p:childTnLst>
                              <p:par>
                                <p:cTn id="7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38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6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14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7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24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653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682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711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11" grpId="0" animBg="1"/>
      <p:bldP spid="12" grpId="0" animBg="1"/>
      <p:bldP spid="13" grpId="0" animBg="1"/>
      <p:bldP spid="23" grpId="0" animBg="1"/>
      <p:bldP spid="15" grpId="0" animBg="1"/>
      <p:bldP spid="16" grpId="0" animBg="1"/>
      <p:bldP spid="17" grpId="0" animBg="1"/>
      <p:bldP spid="69" grpId="0" animBg="1"/>
      <p:bldP spid="19" grpId="0" animBg="1"/>
      <p:bldP spid="20" grpId="0" animBg="1"/>
      <p:bldP spid="21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8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8085221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EDTECH, HIGHER EDUCATION, FINTECH, DOCUMENT AI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28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EdTech · higher education · FinTech · document AI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456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22"/>
              </a:lnSpc>
              <a:buNone/>
            </a:pPr>
            <a:r>
              <a:rPr sz="23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multi-role API platform for evaluating college award letters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564894"/>
            <a:ext cx="50800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The platform serves an API so other educational organisations can use its data to create their own evaluations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973834"/>
            <a:ext cx="50800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 front-end implementation of that API where students evaluate their own college award letters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382774"/>
            <a:ext cx="50800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Vue, FastAPI and the Claude API (Claude Sonnet), with plans to self-host the models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791714"/>
            <a:ext cx="5080000" cy="358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 separate demo and upsell app on Vue, Express and MongoDB with its own CI/CD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200654"/>
            <a:ext cx="5080000" cy="1854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360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00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I owned the proposal and client onboarding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6100" y="3474974"/>
            <a:ext cx="2489200" cy="15557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584200" y="3513074"/>
            <a:ext cx="2489200" cy="15557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4" name="Rectangle 13"/>
          <p:cNvSpPr/>
          <p:nvPr/>
        </p:nvSpPr>
        <p:spPr>
          <a:xfrm>
            <a:off x="622300" y="3551174"/>
            <a:ext cx="2489200" cy="15557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5" name="Picture 14" descr="nda-f2-org-consol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3589274"/>
            <a:ext cx="2489200" cy="15557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6" name="Rectangle 15"/>
          <p:cNvSpPr/>
          <p:nvPr/>
        </p:nvSpPr>
        <p:spPr>
          <a:xfrm>
            <a:off x="3187700" y="3474974"/>
            <a:ext cx="2489200" cy="155575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3225800" y="3513074"/>
            <a:ext cx="2489200" cy="155575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3263900" y="3551174"/>
            <a:ext cx="2489200" cy="155575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9" name="Picture 18" descr="nda-f3-template-build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000" y="3589274"/>
            <a:ext cx="2489200" cy="155575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660400" y="5221224"/>
            <a:ext cx="4445000" cy="1365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buNone/>
            </a:pPr>
            <a:r>
              <a:rPr sz="7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  <p:sp>
        <p:nvSpPr>
          <p:cNvPr id="21" name="!!node3"/>
          <p:cNvSpPr/>
          <p:nvPr/>
        </p:nvSpPr>
        <p:spPr>
          <a:xfrm>
            <a:off x="8776855" y="2670244"/>
            <a:ext cx="2805545" cy="2306782"/>
          </a:xfrm>
          <a:prstGeom prst="roundRect">
            <a:avLst>
              <a:gd name="adj" fmla="val 540"/>
            </a:avLst>
          </a:prstGeom>
          <a:solidFill>
            <a:srgbClr val="000000"/>
          </a:solidFill>
          <a:ln w="8890">
            <a:solidFill>
              <a:srgbClr val="9E9E9E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22" name="g-box-platform-1"/>
          <p:cNvSpPr txBox="1"/>
          <p:nvPr/>
        </p:nvSpPr>
        <p:spPr>
          <a:xfrm>
            <a:off x="8870373" y="2723811"/>
            <a:ext cx="693090" cy="109959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766"/>
              </a:lnSpc>
              <a:buNone/>
            </a:pPr>
            <a:r>
              <a:rPr sz="589" b="0" i="0" spc="69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THE PLATFORM</a:t>
            </a:r>
          </a:p>
        </p:txBody>
      </p:sp>
      <p:grpSp>
        <p:nvGrpSpPr>
          <p:cNvPr id="27" name="g-box-institutions"/>
          <p:cNvGrpSpPr/>
          <p:nvPr/>
        </p:nvGrpSpPr>
        <p:grpSpPr>
          <a:xfrm>
            <a:off x="6096000" y="2826108"/>
            <a:ext cx="1059873" cy="436418"/>
            <a:chOff x="6096000" y="2826108"/>
            <a:chExt cx="1059873" cy="436418"/>
          </a:xfrm>
        </p:grpSpPr>
        <p:sp>
          <p:nvSpPr>
            <p:cNvPr id="23" name="Rounded Rectangle 22"/>
            <p:cNvSpPr/>
            <p:nvPr/>
          </p:nvSpPr>
          <p:spPr>
            <a:xfrm>
              <a:off x="6096000" y="2826108"/>
              <a:ext cx="1059873" cy="436418"/>
            </a:xfrm>
            <a:prstGeom prst="roundRect">
              <a:avLst>
                <a:gd name="adj" fmla="val 2857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4" name="TextBox 23"/>
            <p:cNvSpPr txBox="1"/>
            <p:nvPr/>
          </p:nvSpPr>
          <p:spPr>
            <a:xfrm>
              <a:off x="6250739" y="2872303"/>
              <a:ext cx="750395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Institutions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357138" y="3004678"/>
              <a:ext cx="537597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and partner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310575" y="3091961"/>
              <a:ext cx="63072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organisations</a:t>
              </a:r>
            </a:p>
          </p:txBody>
        </p:sp>
      </p:grpSp>
      <p:cxnSp>
        <p:nvCxnSpPr>
          <p:cNvPr id="28" name="g-arrow-institutions-to-api"/>
          <p:cNvCxnSpPr/>
          <p:nvPr/>
        </p:nvCxnSpPr>
        <p:spPr>
          <a:xfrm>
            <a:off x="7155873" y="3044317"/>
            <a:ext cx="249382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-box-api"/>
          <p:cNvGrpSpPr/>
          <p:nvPr/>
        </p:nvGrpSpPr>
        <p:grpSpPr>
          <a:xfrm>
            <a:off x="7405255" y="2826108"/>
            <a:ext cx="1122218" cy="436418"/>
            <a:chOff x="7405255" y="2826108"/>
            <a:chExt cx="1122218" cy="436418"/>
          </a:xfrm>
        </p:grpSpPr>
        <p:sp>
          <p:nvSpPr>
            <p:cNvPr id="29" name="Rounded Rectangle 28"/>
            <p:cNvSpPr/>
            <p:nvPr/>
          </p:nvSpPr>
          <p:spPr>
            <a:xfrm>
              <a:off x="7405255" y="2826108"/>
              <a:ext cx="1122218" cy="436418"/>
            </a:xfrm>
            <a:prstGeom prst="roundRect">
              <a:avLst>
                <a:gd name="adj" fmla="val 2857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0" name="TextBox 29"/>
            <p:cNvSpPr txBox="1"/>
            <p:nvPr/>
          </p:nvSpPr>
          <p:spPr>
            <a:xfrm>
              <a:off x="7591166" y="2872303"/>
              <a:ext cx="750395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Platform API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511312" y="3004678"/>
              <a:ext cx="91010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API keys and roles,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7464748" y="3091961"/>
              <a:ext cx="1003231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their own evaluations</a:t>
              </a:r>
            </a:p>
          </p:txBody>
        </p:sp>
      </p:grpSp>
      <p:cxnSp>
        <p:nvCxnSpPr>
          <p:cNvPr id="34" name="g-arrow-api-to-fastapi"/>
          <p:cNvCxnSpPr/>
          <p:nvPr/>
        </p:nvCxnSpPr>
        <p:spPr>
          <a:xfrm>
            <a:off x="8527473" y="3044317"/>
            <a:ext cx="374072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!!student-r"/>
          <p:cNvSpPr/>
          <p:nvPr/>
        </p:nvSpPr>
        <p:spPr>
          <a:xfrm>
            <a:off x="6096000" y="4166535"/>
            <a:ext cx="1059873" cy="436418"/>
          </a:xfrm>
          <a:prstGeom prst="roundRect">
            <a:avLst>
              <a:gd name="adj" fmla="val 2857"/>
            </a:avLst>
          </a:prstGeom>
          <a:solidFill>
            <a:srgbClr val="000000"/>
          </a:solidFill>
          <a:ln w="889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36" name="g-box-students-1"/>
          <p:cNvSpPr txBox="1"/>
          <p:nvPr/>
        </p:nvSpPr>
        <p:spPr>
          <a:xfrm>
            <a:off x="6371571" y="4212731"/>
            <a:ext cx="508730" cy="139137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996"/>
              </a:lnSpc>
              <a:buNone/>
            </a:pPr>
            <a:r>
              <a:rPr sz="765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Students</a:t>
            </a:r>
          </a:p>
        </p:txBody>
      </p:sp>
      <p:sp>
        <p:nvSpPr>
          <p:cNvPr id="37" name="g-box-students-2"/>
          <p:cNvSpPr txBox="1"/>
          <p:nvPr/>
        </p:nvSpPr>
        <p:spPr>
          <a:xfrm>
            <a:off x="6122889" y="4348199"/>
            <a:ext cx="1006094" cy="106069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735"/>
              </a:lnSpc>
              <a:buNone/>
            </a:pPr>
            <a:r>
              <a:rPr sz="565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letters in any format,</a:t>
            </a:r>
          </a:p>
        </p:txBody>
      </p:sp>
      <p:sp>
        <p:nvSpPr>
          <p:cNvPr id="38" name="g-box-students-3"/>
          <p:cNvSpPr txBox="1"/>
          <p:nvPr/>
        </p:nvSpPr>
        <p:spPr>
          <a:xfrm>
            <a:off x="6264011" y="4432389"/>
            <a:ext cx="723850" cy="109959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ctr">
              <a:lnSpc>
                <a:spcPts val="766"/>
              </a:lnSpc>
              <a:buNone/>
            </a:pPr>
            <a:r>
              <a:rPr sz="589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screenshots too</a:t>
            </a:r>
          </a:p>
        </p:txBody>
      </p:sp>
      <p:cxnSp>
        <p:nvCxnSpPr>
          <p:cNvPr id="39" name="g-arrow-students-to-web"/>
          <p:cNvCxnSpPr/>
          <p:nvPr/>
        </p:nvCxnSpPr>
        <p:spPr>
          <a:xfrm>
            <a:off x="7155873" y="4384744"/>
            <a:ext cx="249382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-box-web"/>
          <p:cNvGrpSpPr/>
          <p:nvPr/>
        </p:nvGrpSpPr>
        <p:grpSpPr>
          <a:xfrm>
            <a:off x="7405255" y="4166535"/>
            <a:ext cx="1122218" cy="436418"/>
            <a:chOff x="7405255" y="4166535"/>
            <a:chExt cx="1122218" cy="436418"/>
          </a:xfrm>
        </p:grpSpPr>
        <p:sp>
          <p:nvSpPr>
            <p:cNvPr id="40" name="Rounded Rectangle 39"/>
            <p:cNvSpPr/>
            <p:nvPr/>
          </p:nvSpPr>
          <p:spPr>
            <a:xfrm>
              <a:off x="7405255" y="4166535"/>
              <a:ext cx="1122218" cy="436418"/>
            </a:xfrm>
            <a:prstGeom prst="roundRect">
              <a:avLst>
                <a:gd name="adj" fmla="val 2857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1" name="TextBox 40"/>
            <p:cNvSpPr txBox="1"/>
            <p:nvPr/>
          </p:nvSpPr>
          <p:spPr>
            <a:xfrm>
              <a:off x="7560958" y="4212731"/>
              <a:ext cx="810812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Web front end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604438" y="4345105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Vue, compressed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627720" y="4432389"/>
              <a:ext cx="677287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in the browser</a:t>
              </a:r>
            </a:p>
          </p:txBody>
        </p:sp>
      </p:grpSp>
      <p:sp>
        <p:nvSpPr>
          <p:cNvPr id="45" name="g-arrow-web-to-fastapi"/>
          <p:cNvSpPr/>
          <p:nvPr/>
        </p:nvSpPr>
        <p:spPr>
          <a:xfrm>
            <a:off x="8527473" y="3169008"/>
            <a:ext cx="374072" cy="1215736"/>
          </a:xfrm>
          <a:custGeom>
            <a:avLst/>
            <a:gdLst/>
            <a:ahLst/>
            <a:cxnLst/>
            <a:rect l="l" t="t" r="r" b="b"/>
            <a:pathLst>
              <a:path w="374072" h="1215736">
                <a:moveTo>
                  <a:pt x="0" y="1215736"/>
                </a:moveTo>
                <a:lnTo>
                  <a:pt x="155863" y="1215736"/>
                </a:lnTo>
                <a:lnTo>
                  <a:pt x="155863" y="0"/>
                </a:lnTo>
                <a:lnTo>
                  <a:pt x="374072" y="0"/>
                </a:lnTo>
              </a:path>
            </a:pathLst>
          </a:custGeom>
          <a:noFill/>
          <a:ln w="10160" cap="flat">
            <a:solidFill>
              <a:srgbClr val="CFCFCF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pSp>
        <p:nvGrpSpPr>
          <p:cNvPr id="50" name="g-box-fastapi"/>
          <p:cNvGrpSpPr/>
          <p:nvPr/>
        </p:nvGrpSpPr>
        <p:grpSpPr>
          <a:xfrm>
            <a:off x="8901545" y="2826108"/>
            <a:ext cx="1246909" cy="436418"/>
            <a:chOff x="8901545" y="2826108"/>
            <a:chExt cx="1246909" cy="436418"/>
          </a:xfrm>
        </p:grpSpPr>
        <p:sp>
          <p:nvSpPr>
            <p:cNvPr id="46" name="Rounded Rectangle 45"/>
            <p:cNvSpPr/>
            <p:nvPr/>
          </p:nvSpPr>
          <p:spPr>
            <a:xfrm>
              <a:off x="8901545" y="2826108"/>
              <a:ext cx="1246909" cy="436418"/>
            </a:xfrm>
            <a:prstGeom prst="roundRect">
              <a:avLst>
                <a:gd name="adj" fmla="val 2857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47" name="TextBox 46"/>
            <p:cNvSpPr txBox="1"/>
            <p:nvPr/>
          </p:nvSpPr>
          <p:spPr>
            <a:xfrm>
              <a:off x="9089386" y="2872303"/>
              <a:ext cx="871228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FastAPI intake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139793" y="3004678"/>
              <a:ext cx="77041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redacted inputs,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9023385" y="3091961"/>
              <a:ext cx="1003231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specified fields only</a:t>
              </a:r>
            </a:p>
          </p:txBody>
        </p:sp>
      </p:grpSp>
      <p:cxnSp>
        <p:nvCxnSpPr>
          <p:cNvPr id="51" name="!!flow2"/>
          <p:cNvCxnSpPr/>
          <p:nvPr/>
        </p:nvCxnSpPr>
        <p:spPr>
          <a:xfrm>
            <a:off x="9525000" y="3262526"/>
            <a:ext cx="0" cy="155864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6" name="g-box-claude"/>
          <p:cNvGrpSpPr/>
          <p:nvPr/>
        </p:nvGrpSpPr>
        <p:grpSpPr>
          <a:xfrm>
            <a:off x="8901545" y="3418390"/>
            <a:ext cx="1246909" cy="374073"/>
            <a:chOff x="8901545" y="3418390"/>
            <a:chExt cx="1246909" cy="374073"/>
          </a:xfrm>
        </p:grpSpPr>
        <p:sp>
          <p:nvSpPr>
            <p:cNvPr id="52" name="Rounded Rectangle 51"/>
            <p:cNvSpPr/>
            <p:nvPr/>
          </p:nvSpPr>
          <p:spPr>
            <a:xfrm>
              <a:off x="8901545" y="3418390"/>
              <a:ext cx="1246909" cy="374073"/>
            </a:xfrm>
            <a:prstGeom prst="roundRect">
              <a:avLst>
                <a:gd name="adj" fmla="val 3333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3" name="TextBox 52"/>
            <p:cNvSpPr txBox="1"/>
            <p:nvPr/>
          </p:nvSpPr>
          <p:spPr>
            <a:xfrm>
              <a:off x="9210219" y="3433412"/>
              <a:ext cx="629563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Claude OCR</a:t>
              </a: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9163075" y="3565787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extraction into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9163075" y="3653070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 strict schema</a:t>
              </a:r>
            </a:p>
          </p:txBody>
        </p:sp>
      </p:grpSp>
      <p:cxnSp>
        <p:nvCxnSpPr>
          <p:cNvPr id="57" name="g-arrow-claude-to-normalise"/>
          <p:cNvCxnSpPr/>
          <p:nvPr/>
        </p:nvCxnSpPr>
        <p:spPr>
          <a:xfrm>
            <a:off x="9525000" y="3792462"/>
            <a:ext cx="0" cy="155864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-box-normalise"/>
          <p:cNvGrpSpPr/>
          <p:nvPr/>
        </p:nvGrpSpPr>
        <p:grpSpPr>
          <a:xfrm>
            <a:off x="8901545" y="3948326"/>
            <a:ext cx="1246909" cy="374073"/>
            <a:chOff x="8901545" y="3948326"/>
            <a:chExt cx="1246909" cy="374073"/>
          </a:xfrm>
        </p:grpSpPr>
        <p:sp>
          <p:nvSpPr>
            <p:cNvPr id="58" name="Rounded Rectangle 57"/>
            <p:cNvSpPr/>
            <p:nvPr/>
          </p:nvSpPr>
          <p:spPr>
            <a:xfrm>
              <a:off x="8901545" y="3948326"/>
              <a:ext cx="1246909" cy="374073"/>
            </a:xfrm>
            <a:prstGeom prst="roundRect">
              <a:avLst>
                <a:gd name="adj" fmla="val 3333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59" name="TextBox 58"/>
            <p:cNvSpPr txBox="1"/>
            <p:nvPr/>
          </p:nvSpPr>
          <p:spPr>
            <a:xfrm>
              <a:off x="9119594" y="3963349"/>
              <a:ext cx="810812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Normalisation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9069948" y="4095723"/>
              <a:ext cx="91010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and reconciliation,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9139793" y="4183007"/>
              <a:ext cx="77041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sums must add up</a:t>
              </a:r>
            </a:p>
          </p:txBody>
        </p:sp>
      </p:grpSp>
      <p:cxnSp>
        <p:nvCxnSpPr>
          <p:cNvPr id="63" name="g-arrow-claude-to-review"/>
          <p:cNvCxnSpPr/>
          <p:nvPr/>
        </p:nvCxnSpPr>
        <p:spPr>
          <a:xfrm>
            <a:off x="10148455" y="3605426"/>
            <a:ext cx="187036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g-arrow-normalise-to-review"/>
          <p:cNvCxnSpPr/>
          <p:nvPr/>
        </p:nvCxnSpPr>
        <p:spPr>
          <a:xfrm>
            <a:off x="10148455" y="4135362"/>
            <a:ext cx="187036" cy="0"/>
          </a:xfrm>
          <a:prstGeom prst="line">
            <a:avLst/>
          </a:prstGeom>
          <a:ln w="1016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" name="g-box-review"/>
          <p:cNvGrpSpPr/>
          <p:nvPr/>
        </p:nvGrpSpPr>
        <p:grpSpPr>
          <a:xfrm>
            <a:off x="10335491" y="3418390"/>
            <a:ext cx="1122218" cy="904009"/>
            <a:chOff x="10335491" y="3418390"/>
            <a:chExt cx="1122218" cy="904009"/>
          </a:xfrm>
        </p:grpSpPr>
        <p:sp>
          <p:nvSpPr>
            <p:cNvPr id="65" name="Rounded Rectangle 64"/>
            <p:cNvSpPr/>
            <p:nvPr/>
          </p:nvSpPr>
          <p:spPr>
            <a:xfrm>
              <a:off x="10335491" y="3418390"/>
              <a:ext cx="1122218" cy="904009"/>
            </a:xfrm>
            <a:prstGeom prst="roundRect">
              <a:avLst>
                <a:gd name="adj" fmla="val 1379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66" name="TextBox 65"/>
            <p:cNvSpPr txBox="1"/>
            <p:nvPr/>
          </p:nvSpPr>
          <p:spPr>
            <a:xfrm>
              <a:off x="10521402" y="3567455"/>
              <a:ext cx="750395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Review queue</a:t>
              </a: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10534675" y="3699830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a person checks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0604520" y="3787113"/>
              <a:ext cx="58416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screenshots,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10441548" y="3874397"/>
              <a:ext cx="91010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unredacted personal</a:t>
              </a: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10534675" y="3961680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information and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0534675" y="4048964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pipeline issues</a:t>
              </a:r>
            </a:p>
          </p:txBody>
        </p:sp>
      </p:grpSp>
      <p:cxnSp>
        <p:nvCxnSpPr>
          <p:cNvPr id="73" name="g-arrow-normalise-to-reports"/>
          <p:cNvCxnSpPr/>
          <p:nvPr/>
        </p:nvCxnSpPr>
        <p:spPr>
          <a:xfrm>
            <a:off x="9525000" y="4322399"/>
            <a:ext cx="0" cy="155863"/>
          </a:xfrm>
          <a:prstGeom prst="line">
            <a:avLst/>
          </a:prstGeom>
          <a:ln w="1016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" name="g-box-reports"/>
          <p:cNvGrpSpPr/>
          <p:nvPr/>
        </p:nvGrpSpPr>
        <p:grpSpPr>
          <a:xfrm>
            <a:off x="8901545" y="4478262"/>
            <a:ext cx="1246909" cy="374073"/>
            <a:chOff x="8901545" y="4478262"/>
            <a:chExt cx="1246909" cy="374073"/>
          </a:xfrm>
        </p:grpSpPr>
        <p:sp>
          <p:nvSpPr>
            <p:cNvPr id="74" name="Rounded Rectangle 73"/>
            <p:cNvSpPr/>
            <p:nvPr/>
          </p:nvSpPr>
          <p:spPr>
            <a:xfrm>
              <a:off x="8901545" y="4478262"/>
              <a:ext cx="1246909" cy="374073"/>
            </a:xfrm>
            <a:prstGeom prst="roundRect">
              <a:avLst>
                <a:gd name="adj" fmla="val 3333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75" name="TextBox 74"/>
            <p:cNvSpPr txBox="1"/>
            <p:nvPr/>
          </p:nvSpPr>
          <p:spPr>
            <a:xfrm>
              <a:off x="9028970" y="4493285"/>
              <a:ext cx="992061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Reports and data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9163075" y="4625660"/>
              <a:ext cx="72385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the math behind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9232920" y="4712943"/>
              <a:ext cx="58416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every figure</a:t>
              </a:r>
            </a:p>
          </p:txBody>
        </p:sp>
      </p:grpSp>
      <p:grpSp>
        <p:nvGrpSpPr>
          <p:cNvPr id="81" name="g-arrow-reports-to-students"/>
          <p:cNvGrpSpPr/>
          <p:nvPr/>
        </p:nvGrpSpPr>
        <p:grpSpPr>
          <a:xfrm>
            <a:off x="7966364" y="4602953"/>
            <a:ext cx="935181" cy="171450"/>
            <a:chOff x="7966364" y="4602953"/>
            <a:chExt cx="935181" cy="171450"/>
          </a:xfrm>
        </p:grpSpPr>
        <p:sp>
          <p:nvSpPr>
            <p:cNvPr id="79" name="Freeform 78"/>
            <p:cNvSpPr/>
            <p:nvPr/>
          </p:nvSpPr>
          <p:spPr>
            <a:xfrm>
              <a:off x="7966364" y="4602953"/>
              <a:ext cx="935181" cy="171450"/>
            </a:xfrm>
            <a:custGeom>
              <a:avLst/>
              <a:gdLst/>
              <a:ahLst/>
              <a:cxnLst/>
              <a:rect l="l" t="t" r="r" b="b"/>
              <a:pathLst>
                <a:path w="935181" h="171450">
                  <a:moveTo>
                    <a:pt x="935181" y="171450"/>
                  </a:moveTo>
                  <a:lnTo>
                    <a:pt x="0" y="171450"/>
                  </a:lnTo>
                  <a:lnTo>
                    <a:pt x="0" y="0"/>
                  </a:lnTo>
                </a:path>
              </a:pathLst>
            </a:custGeom>
            <a:noFill/>
            <a:ln w="10160" cap="flat">
              <a:solidFill>
                <a:srgbClr val="CFCFCF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281564" y="4659638"/>
              <a:ext cx="304780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report</a:t>
              </a:r>
            </a:p>
          </p:txBody>
        </p:sp>
      </p:grpSp>
      <p:grpSp>
        <p:nvGrpSpPr>
          <p:cNvPr id="84" name="g-arrow-reports-to-api"/>
          <p:cNvGrpSpPr/>
          <p:nvPr/>
        </p:nvGrpSpPr>
        <p:grpSpPr>
          <a:xfrm>
            <a:off x="7966364" y="2511837"/>
            <a:ext cx="3553691" cy="2215807"/>
            <a:chOff x="7966364" y="2511837"/>
            <a:chExt cx="3553691" cy="2215807"/>
          </a:xfrm>
        </p:grpSpPr>
        <p:sp>
          <p:nvSpPr>
            <p:cNvPr id="82" name="Freeform 81"/>
            <p:cNvSpPr/>
            <p:nvPr/>
          </p:nvSpPr>
          <p:spPr>
            <a:xfrm>
              <a:off x="7966364" y="2620368"/>
              <a:ext cx="3553691" cy="2107276"/>
            </a:xfrm>
            <a:custGeom>
              <a:avLst/>
              <a:gdLst/>
              <a:ahLst/>
              <a:cxnLst/>
              <a:rect l="l" t="t" r="r" b="b"/>
              <a:pathLst>
                <a:path w="3553691" h="2107276">
                  <a:moveTo>
                    <a:pt x="2182091" y="2107276"/>
                  </a:moveTo>
                  <a:lnTo>
                    <a:pt x="3553691" y="2107276"/>
                  </a:lnTo>
                  <a:lnTo>
                    <a:pt x="3553691" y="0"/>
                  </a:lnTo>
                  <a:lnTo>
                    <a:pt x="0" y="0"/>
                  </a:lnTo>
                  <a:lnTo>
                    <a:pt x="0" y="205740"/>
                  </a:lnTo>
                </a:path>
              </a:pathLst>
            </a:custGeom>
            <a:noFill/>
            <a:ln w="10160" cap="flat">
              <a:solidFill>
                <a:srgbClr val="CFCFCF"/>
              </a:solidFill>
              <a:round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869087" y="2511837"/>
              <a:ext cx="1748244" cy="109959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766"/>
                </a:lnSpc>
                <a:buNone/>
              </a:pPr>
              <a:r>
                <a:rPr sz="589" b="0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reports and data back through the API</a:t>
              </a:r>
            </a:p>
          </p:txBody>
        </p:sp>
      </p:grpSp>
      <p:grpSp>
        <p:nvGrpSpPr>
          <p:cNvPr id="87" name="g-band-stack"/>
          <p:cNvGrpSpPr/>
          <p:nvPr/>
        </p:nvGrpSpPr>
        <p:grpSpPr>
          <a:xfrm>
            <a:off x="6096000" y="5132890"/>
            <a:ext cx="5486400" cy="280555"/>
            <a:chOff x="6096000" y="5132890"/>
            <a:chExt cx="5486400" cy="280555"/>
          </a:xfrm>
        </p:grpSpPr>
        <p:sp>
          <p:nvSpPr>
            <p:cNvPr id="85" name="Rounded Rectangle 84"/>
            <p:cNvSpPr/>
            <p:nvPr/>
          </p:nvSpPr>
          <p:spPr>
            <a:xfrm>
              <a:off x="6096000" y="5132890"/>
              <a:ext cx="5486400" cy="280555"/>
            </a:xfrm>
            <a:prstGeom prst="roundRect">
              <a:avLst>
                <a:gd name="adj" fmla="val 4444"/>
              </a:avLst>
            </a:prstGeom>
            <a:solidFill>
              <a:srgbClr val="000000"/>
            </a:solidFill>
            <a:ln w="8890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86" name="TextBox 85"/>
            <p:cNvSpPr txBox="1"/>
            <p:nvPr/>
          </p:nvSpPr>
          <p:spPr>
            <a:xfrm>
              <a:off x="7557758" y="5199347"/>
              <a:ext cx="2562884" cy="139137"/>
            </a:xfrm>
            <a:prstGeom prst="rect">
              <a:avLst/>
            </a:prstGeom>
            <a:noFill/>
          </p:spPr>
          <p:txBody>
            <a:bodyPr wrap="none" lIns="0" rIns="0" tIns="0" bIns="0" anchor="t"/>
            <a:lstStyle/>
            <a:p>
              <a:pPr algn="ctr">
                <a:lnSpc>
                  <a:spcPts val="996"/>
                </a:lnSpc>
                <a:buNone/>
              </a:pPr>
              <a:r>
                <a:rPr sz="765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Vue · FastAPI · Claude API (Claude Sonnet)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4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8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8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4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6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8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62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96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38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8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2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38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14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48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38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9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24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8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66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38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08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420"/>
                            </p:stCondLst>
                            <p:childTnLst>
                              <p:par>
                                <p:cTn id="1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38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84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18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38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600"/>
                            </p:stCondLst>
                            <p:childTnLst>
                              <p:par>
                                <p:cTn id="1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38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2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36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865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894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923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952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9870"/>
                            </p:stCondLst>
                            <p:childTnLst>
                              <p:par>
                                <p:cTn id="1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5" grpId="0" animBg="1"/>
      <p:bldP spid="36" grpId="0" animBg="1"/>
      <p:bldP spid="37" grpId="0" animBg="1"/>
      <p:bldP spid="38" grpId="0" animBg="1"/>
      <p:bldP spid="4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</p:bldLst>
  </p:timing>
</p:sld>
</file>

<file path=ppt/slides/slide29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8373979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EDTECH, HIGHER EDUCATION, FINTECH, DOCUMENT AI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29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EdTech · higher education · FinTech · document AI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4569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22"/>
              </a:lnSpc>
              <a:buNone/>
            </a:pPr>
            <a:r>
              <a:rPr sz="23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Extraction, normalisation, reconciliation and human review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475994"/>
            <a:ext cx="8890000" cy="1778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00"/>
              </a:lnSpc>
              <a:buNone/>
            </a:pPr>
            <a:r>
              <a:rPr sz="10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2"/>
              </a:rPr>
              <a:t>abchaudary.me/blog/claude-api-ocr-financial-aid-letters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818894"/>
            <a:ext cx="1670050" cy="609600"/>
          </a:xfrm>
          <a:prstGeom prst="roundRect">
            <a:avLst>
              <a:gd name="adj" fmla="val 3125"/>
            </a:avLst>
          </a:prstGeom>
          <a:noFill/>
          <a:ln w="1016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73100" y="1818894"/>
            <a:ext cx="1543050" cy="609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0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Upload</a:t>
            </a:r>
          </a:p>
          <a:p>
            <a:pPr algn="ctr">
              <a:lnSpc>
                <a:spcPts val="104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compressed in the browser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279650" y="2123694"/>
            <a:ext cx="1905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!!node3"/>
          <p:cNvSpPr/>
          <p:nvPr/>
        </p:nvSpPr>
        <p:spPr>
          <a:xfrm>
            <a:off x="2470150" y="1818894"/>
            <a:ext cx="1670050" cy="609600"/>
          </a:xfrm>
          <a:prstGeom prst="roundRect">
            <a:avLst>
              <a:gd name="adj" fmla="val 3125"/>
            </a:avLst>
          </a:prstGeom>
          <a:noFill/>
          <a:ln w="1016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2533650" y="1818894"/>
            <a:ext cx="1543050" cy="609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0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Intake</a:t>
            </a:r>
          </a:p>
          <a:p>
            <a:pPr algn="ctr">
              <a:lnSpc>
                <a:spcPts val="104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FastAPI, redacted inputs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140200" y="2123694"/>
            <a:ext cx="1905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330700" y="1818894"/>
            <a:ext cx="1670050" cy="609600"/>
          </a:xfrm>
          <a:prstGeom prst="roundRect">
            <a:avLst>
              <a:gd name="adj" fmla="val 3125"/>
            </a:avLst>
          </a:prstGeom>
          <a:noFill/>
          <a:ln w="1016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4394200" y="1818894"/>
            <a:ext cx="1543050" cy="609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0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OCR and extraction</a:t>
            </a:r>
          </a:p>
          <a:p>
            <a:pPr algn="ctr">
              <a:lnSpc>
                <a:spcPts val="104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Claude API, strict schema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6000750" y="2123694"/>
            <a:ext cx="1905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191250" y="1818894"/>
            <a:ext cx="1670050" cy="609600"/>
          </a:xfrm>
          <a:prstGeom prst="roundRect">
            <a:avLst>
              <a:gd name="adj" fmla="val 3125"/>
            </a:avLst>
          </a:prstGeom>
          <a:noFill/>
          <a:ln w="1016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254750" y="1818894"/>
            <a:ext cx="1543050" cy="609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0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Comparison</a:t>
            </a:r>
          </a:p>
          <a:p>
            <a:pPr algn="ctr">
              <a:lnSpc>
                <a:spcPts val="104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normalise, reconcile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861300" y="2123694"/>
            <a:ext cx="190500" cy="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051800" y="1818894"/>
            <a:ext cx="1670050" cy="609600"/>
          </a:xfrm>
          <a:prstGeom prst="roundRect">
            <a:avLst>
              <a:gd name="adj" fmla="val 3125"/>
            </a:avLst>
          </a:prstGeom>
          <a:noFill/>
          <a:ln w="10160">
            <a:solidFill>
              <a:srgbClr val="CFCFCF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115300" y="1818894"/>
            <a:ext cx="1543050" cy="609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0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Report</a:t>
            </a:r>
          </a:p>
          <a:p>
            <a:pPr algn="ctr">
              <a:lnSpc>
                <a:spcPts val="104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the math behind every figure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9721850" y="2123694"/>
            <a:ext cx="190500" cy="0"/>
          </a:xfrm>
          <a:prstGeom prst="line">
            <a:avLst/>
          </a:prstGeom>
          <a:ln w="12700">
            <a:solidFill>
              <a:srgbClr val="00FF0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9912350" y="1818894"/>
            <a:ext cx="1670050" cy="609600"/>
          </a:xfrm>
          <a:prstGeom prst="roundRect">
            <a:avLst>
              <a:gd name="adj" fmla="val 3125"/>
            </a:avLst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9975850" y="1818894"/>
            <a:ext cx="1543050" cy="609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>
              <a:lnSpc>
                <a:spcPts val="1300"/>
              </a:lnSpc>
              <a:buNone/>
            </a:pPr>
            <a:r>
              <a:rPr sz="10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Review</a:t>
            </a:r>
          </a:p>
          <a:p>
            <a:pPr algn="ctr">
              <a:lnSpc>
                <a:spcPts val="1040"/>
              </a:lnSpc>
              <a:buNone/>
            </a:pPr>
            <a:r>
              <a:rPr sz="8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flagged, routed to a person</a:t>
            </a:r>
          </a:p>
        </p:txBody>
      </p:sp>
      <p:sp>
        <p:nvSpPr>
          <p:cNvPr id="25" name="!!flow3"/>
          <p:cNvSpPr/>
          <p:nvPr/>
        </p:nvSpPr>
        <p:spPr>
          <a:xfrm>
            <a:off x="609600" y="2580894"/>
            <a:ext cx="10972800" cy="12700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26" name="!!student-r"/>
          <p:cNvSpPr/>
          <p:nvPr/>
        </p:nvSpPr>
        <p:spPr>
          <a:xfrm>
            <a:off x="546100" y="2657094"/>
            <a:ext cx="1536252" cy="3324606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7" name="!!student-g"/>
          <p:cNvSpPr/>
          <p:nvPr/>
        </p:nvSpPr>
        <p:spPr>
          <a:xfrm>
            <a:off x="584200" y="2695194"/>
            <a:ext cx="1536252" cy="3324606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8" name="!!student-b"/>
          <p:cNvSpPr/>
          <p:nvPr/>
        </p:nvSpPr>
        <p:spPr>
          <a:xfrm>
            <a:off x="622300" y="2733294"/>
            <a:ext cx="1536252" cy="3324606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9" name="!!student" descr="nda-f4-student-uploa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" y="2771394"/>
            <a:ext cx="1536252" cy="3324606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660400" y="6159500"/>
            <a:ext cx="1790252" cy="2438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910"/>
              </a:lnSpc>
              <a:buNone/>
            </a:pPr>
            <a:r>
              <a:rPr sz="7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</a:t>
            </a:r>
          </a:p>
          <a:p>
            <a:pPr algn="l">
              <a:lnSpc>
                <a:spcPts val="910"/>
              </a:lnSpc>
              <a:buNone/>
            </a:pPr>
            <a:r>
              <a:rPr sz="7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client work under NDA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63352" y="2771394"/>
            <a:ext cx="3556000" cy="50495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Letters arrive in any format, including phone screenshots, and are compressed in the browser before upload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463352" y="3327146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FastAPI and Claude OCR read only the specified fields from redacted inputs into a strict shared schema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63352" y="3718814"/>
            <a:ext cx="3556000" cy="1767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Rules normalise each school’s terms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463352" y="3946398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Sums must reconcile and the report shows the math behind every figure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63352" y="4338066"/>
            <a:ext cx="3556000" cy="34086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292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9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Screenshots, unredacted personal information and pipeline issues are flagged and routed to human review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59052" y="2657094"/>
            <a:ext cx="5309048" cy="331815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6197152" y="2695194"/>
            <a:ext cx="5309048" cy="331815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6235252" y="2733294"/>
            <a:ext cx="5309048" cy="331815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39" name="Picture 38" descr="nda-f5-student-repor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3352" y="2771394"/>
            <a:ext cx="5309048" cy="331815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40" name="TextBox 39"/>
          <p:cNvSpPr txBox="1"/>
          <p:nvPr/>
        </p:nvSpPr>
        <p:spPr>
          <a:xfrm>
            <a:off x="6273352" y="6165749"/>
            <a:ext cx="4445000" cy="1282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10"/>
              </a:lnSpc>
              <a:buNone/>
            </a:pPr>
            <a:r>
              <a:rPr sz="7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247952" y="2745994"/>
            <a:ext cx="5359848" cy="3368955"/>
          </a:xfrm>
          <a:prstGeom prst="rect">
            <a:avLst/>
          </a:prstGeom>
          <a:noFill/>
          <a:ln w="12700">
            <a:solidFill>
              <a:srgbClr val="00FF00"/>
            </a:solidFill>
          </a:ln>
          <a:effectLst>
            <a:glow rad="63500">
              <a:srgbClr val="00FF00">
                <a:alpha val="40000"/>
              </a:srgbClr>
            </a:glow>
          </a:effectLst>
        </p:spPr>
        <p:txBody>
          <a:bodyPr rtlCol="0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6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2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8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4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86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2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86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1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44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3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2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37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6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6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6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07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 animBg="1"/>
      <p:bldP spid="27" grpId="0" animBg="1"/>
      <p:bldP spid="28" grpId="0" animBg="1"/>
      <p:bldP spid="30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30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8662737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COACHING AND CONSUMER AI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30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Coaching · personal training · consumer AI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601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736"/>
              </a:lnSpc>
              <a:buNone/>
            </a:pPr>
            <a:r>
              <a:rPr sz="24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An AI coach that keeps a personal trainer’s voice</a:t>
            </a:r>
          </a:p>
        </p:txBody>
      </p:sp>
      <p:sp>
        <p:nvSpPr>
          <p:cNvPr id="7" name="!!flow3"/>
          <p:cNvSpPr/>
          <p:nvPr/>
        </p:nvSpPr>
        <p:spPr>
          <a:xfrm>
            <a:off x="609600" y="1515872"/>
            <a:ext cx="10972800" cy="1270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09600" y="1731772"/>
            <a:ext cx="3937000" cy="4099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A chat app that coaches users in life and professionally in a personal trainer’s voice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230628"/>
            <a:ext cx="3937000" cy="4099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The voice is held by prompting, retrieval over the trainer’s own content and fine-tuning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729484"/>
            <a:ext cx="3937000" cy="2113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Memory of each user and goal tracking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3029712"/>
            <a:ext cx="3937000" cy="40995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165100" indent="-165100">
              <a:lnSpc>
                <a:spcPts val="1564"/>
              </a:lnSpc>
              <a:buClr>
                <a:srgbClr val="8F8F8F"/>
              </a:buClr>
              <a:buSzPct val="70000"/>
              <a:buFont typeface="Montserrat"/>
              <a:buChar char="•"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Vue, Express, MongoDB and GitLab CI/CD for staging and production</a:t>
            </a:r>
          </a:p>
        </p:txBody>
      </p:sp>
      <p:sp>
        <p:nvSpPr>
          <p:cNvPr id="12" name="!!col-1"/>
          <p:cNvSpPr/>
          <p:nvPr/>
        </p:nvSpPr>
        <p:spPr>
          <a:xfrm>
            <a:off x="4826000" y="1731772"/>
            <a:ext cx="3175000" cy="4618228"/>
          </a:xfrm>
          <a:prstGeom prst="rect">
            <a:avLst/>
          </a:prstGeom>
          <a:noFill/>
          <a:ln w="9525">
            <a:solidFill>
              <a:srgbClr val="00FF00"/>
            </a:solidFill>
            <a:prstDash val="dash"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953000" y="1820672"/>
            <a:ext cx="2921000" cy="158433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48"/>
              </a:lnSpc>
              <a:buNone/>
            </a:pPr>
            <a:r>
              <a:rPr sz="850" b="0" i="0" spc="8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VOICE, ENFORCED IN THREE LAYERS</a:t>
            </a:r>
          </a:p>
        </p:txBody>
      </p:sp>
      <p:grpSp>
        <p:nvGrpSpPr>
          <p:cNvPr id="16" name="coach-g-box-prompting"/>
          <p:cNvGrpSpPr/>
          <p:nvPr/>
        </p:nvGrpSpPr>
        <p:grpSpPr>
          <a:xfrm>
            <a:off x="4953000" y="2087372"/>
            <a:ext cx="2921000" cy="695046"/>
            <a:chOff x="4953000" y="2087372"/>
            <a:chExt cx="2921000" cy="695046"/>
          </a:xfrm>
        </p:grpSpPr>
        <p:sp>
          <p:nvSpPr>
            <p:cNvPr id="14" name="Rounded Rectangle 13"/>
            <p:cNvSpPr/>
            <p:nvPr/>
          </p:nvSpPr>
          <p:spPr>
            <a:xfrm>
              <a:off x="4953000" y="2087372"/>
              <a:ext cx="2921000" cy="695046"/>
            </a:xfrm>
            <a:prstGeom prst="roundRect">
              <a:avLst>
                <a:gd name="adj" fmla="val 2740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5" name="TextBox 14"/>
            <p:cNvSpPr txBox="1"/>
            <p:nvPr/>
          </p:nvSpPr>
          <p:spPr>
            <a:xfrm>
              <a:off x="5054600" y="2138172"/>
              <a:ext cx="2717800" cy="59344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375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Prompting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layer one</a:t>
              </a:r>
            </a:p>
          </p:txBody>
        </p:sp>
      </p:grpSp>
      <p:grpSp>
        <p:nvGrpSpPr>
          <p:cNvPr id="19" name="coach-g-box-retrieval"/>
          <p:cNvGrpSpPr/>
          <p:nvPr/>
        </p:nvGrpSpPr>
        <p:grpSpPr>
          <a:xfrm>
            <a:off x="4953000" y="2947518"/>
            <a:ext cx="2921000" cy="695046"/>
            <a:chOff x="4953000" y="2947518"/>
            <a:chExt cx="2921000" cy="695046"/>
          </a:xfrm>
        </p:grpSpPr>
        <p:sp>
          <p:nvSpPr>
            <p:cNvPr id="17" name="Rounded Rectangle 16"/>
            <p:cNvSpPr/>
            <p:nvPr/>
          </p:nvSpPr>
          <p:spPr>
            <a:xfrm>
              <a:off x="4953000" y="2947518"/>
              <a:ext cx="2921000" cy="695046"/>
            </a:xfrm>
            <a:prstGeom prst="roundRect">
              <a:avLst>
                <a:gd name="adj" fmla="val 2740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8" name="TextBox 17"/>
            <p:cNvSpPr txBox="1"/>
            <p:nvPr/>
          </p:nvSpPr>
          <p:spPr>
            <a:xfrm>
              <a:off x="5054600" y="2998318"/>
              <a:ext cx="2717800" cy="59344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375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Retrieval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layer two, over the trainer's own content</a:t>
              </a:r>
            </a:p>
          </p:txBody>
        </p:sp>
      </p:grpSp>
      <p:grpSp>
        <p:nvGrpSpPr>
          <p:cNvPr id="22" name="coach-g-box-fine-tuning"/>
          <p:cNvGrpSpPr/>
          <p:nvPr/>
        </p:nvGrpSpPr>
        <p:grpSpPr>
          <a:xfrm>
            <a:off x="4953000" y="3807663"/>
            <a:ext cx="2921000" cy="695046"/>
            <a:chOff x="4953000" y="3807663"/>
            <a:chExt cx="2921000" cy="695046"/>
          </a:xfrm>
        </p:grpSpPr>
        <p:sp>
          <p:nvSpPr>
            <p:cNvPr id="20" name="Rounded Rectangle 19"/>
            <p:cNvSpPr/>
            <p:nvPr/>
          </p:nvSpPr>
          <p:spPr>
            <a:xfrm>
              <a:off x="4953000" y="3807663"/>
              <a:ext cx="2921000" cy="695046"/>
            </a:xfrm>
            <a:prstGeom prst="roundRect">
              <a:avLst>
                <a:gd name="adj" fmla="val 2740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1" name="TextBox 20"/>
            <p:cNvSpPr txBox="1"/>
            <p:nvPr/>
          </p:nvSpPr>
          <p:spPr>
            <a:xfrm>
              <a:off x="5054600" y="3858463"/>
              <a:ext cx="2717800" cy="59344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375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Fine-tuning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layer three</a:t>
              </a:r>
            </a:p>
          </p:txBody>
        </p:sp>
      </p:grpSp>
      <p:grpSp>
        <p:nvGrpSpPr>
          <p:cNvPr id="25" name="coach-g-box-memory"/>
          <p:cNvGrpSpPr/>
          <p:nvPr/>
        </p:nvGrpSpPr>
        <p:grpSpPr>
          <a:xfrm>
            <a:off x="4953000" y="4667809"/>
            <a:ext cx="2921000" cy="695046"/>
            <a:chOff x="4953000" y="4667809"/>
            <a:chExt cx="2921000" cy="695046"/>
          </a:xfrm>
        </p:grpSpPr>
        <p:sp>
          <p:nvSpPr>
            <p:cNvPr id="23" name="Rounded Rectangle 22"/>
            <p:cNvSpPr/>
            <p:nvPr/>
          </p:nvSpPr>
          <p:spPr>
            <a:xfrm>
              <a:off x="4953000" y="4667809"/>
              <a:ext cx="2921000" cy="695046"/>
            </a:xfrm>
            <a:prstGeom prst="roundRect">
              <a:avLst>
                <a:gd name="adj" fmla="val 2740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4" name="TextBox 23"/>
            <p:cNvSpPr txBox="1"/>
            <p:nvPr/>
          </p:nvSpPr>
          <p:spPr>
            <a:xfrm>
              <a:off x="5054600" y="4718609"/>
              <a:ext cx="2717800" cy="59344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375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Memory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of each user</a:t>
              </a:r>
            </a:p>
          </p:txBody>
        </p:sp>
      </p:grpSp>
      <p:grpSp>
        <p:nvGrpSpPr>
          <p:cNvPr id="28" name="coach-g-box-goals"/>
          <p:cNvGrpSpPr/>
          <p:nvPr/>
        </p:nvGrpSpPr>
        <p:grpSpPr>
          <a:xfrm>
            <a:off x="4953000" y="5527954"/>
            <a:ext cx="2921000" cy="695046"/>
            <a:chOff x="4953000" y="5527954"/>
            <a:chExt cx="2921000" cy="695046"/>
          </a:xfrm>
        </p:grpSpPr>
        <p:sp>
          <p:nvSpPr>
            <p:cNvPr id="26" name="Rounded Rectangle 25"/>
            <p:cNvSpPr/>
            <p:nvPr/>
          </p:nvSpPr>
          <p:spPr>
            <a:xfrm>
              <a:off x="4953000" y="5527954"/>
              <a:ext cx="2921000" cy="695046"/>
            </a:xfrm>
            <a:prstGeom prst="roundRect">
              <a:avLst>
                <a:gd name="adj" fmla="val 2740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7" name="TextBox 26"/>
            <p:cNvSpPr txBox="1"/>
            <p:nvPr/>
          </p:nvSpPr>
          <p:spPr>
            <a:xfrm>
              <a:off x="5054600" y="5578754"/>
              <a:ext cx="2717800" cy="59344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375"/>
                </a:lnSpc>
                <a:buNone/>
              </a:pPr>
              <a:r>
                <a:rPr sz="11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Goal tracking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each user's goals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8140700" y="1617472"/>
            <a:ext cx="1525806" cy="3302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30" name="Rectangle 29"/>
          <p:cNvSpPr/>
          <p:nvPr/>
        </p:nvSpPr>
        <p:spPr>
          <a:xfrm>
            <a:off x="8178800" y="1655572"/>
            <a:ext cx="1525806" cy="3302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1" name="Rectangle 30"/>
          <p:cNvSpPr/>
          <p:nvPr/>
        </p:nvSpPr>
        <p:spPr>
          <a:xfrm>
            <a:off x="8216900" y="1693672"/>
            <a:ext cx="1525806" cy="3302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32" name="Picture 31" descr="nda-k1-coach-cha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0" y="1731772"/>
            <a:ext cx="1525806" cy="3302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33" name="Rectangle 32"/>
          <p:cNvSpPr/>
          <p:nvPr/>
        </p:nvSpPr>
        <p:spPr>
          <a:xfrm>
            <a:off x="9818906" y="1617472"/>
            <a:ext cx="1525806" cy="3302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9857006" y="1655572"/>
            <a:ext cx="1525806" cy="3302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9895106" y="1693672"/>
            <a:ext cx="1525806" cy="3302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36" name="Picture 35" descr="nda-k2-goals-progre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3206" y="1731772"/>
            <a:ext cx="1525806" cy="3302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37" name="TextBox 36"/>
          <p:cNvSpPr txBox="1"/>
          <p:nvPr/>
        </p:nvSpPr>
        <p:spPr>
          <a:xfrm>
            <a:off x="8255000" y="5109972"/>
            <a:ext cx="4445000" cy="1365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buNone/>
            </a:pPr>
            <a:r>
              <a:rPr sz="75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4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2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6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2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8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36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4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2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2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2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9" grpId="0" animBg="1"/>
      <p:bldP spid="30" grpId="0" animBg="1"/>
      <p:bldP spid="31" grpId="0" animBg="1"/>
      <p:bldP spid="37" grpId="0" animBg="1"/>
      <p:bldP spid="33" grpId="0" animBg="1"/>
      <p:bldP spid="34" grpId="0" animBg="1"/>
      <p:bldP spid="35" grpId="0" animBg="1"/>
    </p:bldLst>
  </p:timing>
</p:sld>
</file>

<file path=ppt/slides/slide31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8951495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CLIENT WORK · ACROSS VERTICALS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31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prod-name"/>
          <p:cNvSpPr txBox="1"/>
          <p:nvPr/>
        </p:nvSpPr>
        <p:spPr>
          <a:xfrm>
            <a:off x="609600" y="787400"/>
            <a:ext cx="109728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Migrations · workforce tools · data</a:t>
            </a:r>
          </a:p>
        </p:txBody>
      </p:sp>
      <p:sp>
        <p:nvSpPr>
          <p:cNvPr id="6" name="!!title"/>
          <p:cNvSpPr txBox="1"/>
          <p:nvPr/>
        </p:nvSpPr>
        <p:spPr>
          <a:xfrm>
            <a:off x="609600" y="10541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Migrations, workforce tools and fitness analytics</a:t>
            </a:r>
          </a:p>
        </p:txBody>
      </p:sp>
      <p:sp>
        <p:nvSpPr>
          <p:cNvPr id="7" name="!!col-1"/>
          <p:cNvSpPr/>
          <p:nvPr/>
        </p:nvSpPr>
        <p:spPr>
          <a:xfrm>
            <a:off x="609600" y="1633728"/>
            <a:ext cx="3488267" cy="4767072"/>
          </a:xfrm>
          <a:prstGeom prst="rect">
            <a:avLst/>
          </a:prstGeom>
          <a:noFill/>
          <a:ln w="9525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4700" y="1773428"/>
            <a:ext cx="3158067" cy="599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4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Client platforms migrated onto new infrastructure with their servers and data exported across</a:t>
            </a:r>
          </a:p>
        </p:txBody>
      </p:sp>
      <p:sp>
        <p:nvSpPr>
          <p:cNvPr id="9" name="!!col-2"/>
          <p:cNvSpPr/>
          <p:nvPr/>
        </p:nvSpPr>
        <p:spPr>
          <a:xfrm>
            <a:off x="4351867" y="1633728"/>
            <a:ext cx="3488267" cy="4767072"/>
          </a:xfrm>
          <a:prstGeom prst="rect">
            <a:avLst/>
          </a:prstGeom>
          <a:noFill/>
          <a:ln w="9525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16967" y="1773428"/>
            <a:ext cx="3158067" cy="4038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4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Workforce tools for scheduling, time tracking, payroll inputs and dashboards</a:t>
            </a:r>
          </a:p>
        </p:txBody>
      </p:sp>
      <p:sp>
        <p:nvSpPr>
          <p:cNvPr id="11" name="!!col-3"/>
          <p:cNvSpPr/>
          <p:nvPr/>
        </p:nvSpPr>
        <p:spPr>
          <a:xfrm>
            <a:off x="8094133" y="1633728"/>
            <a:ext cx="3488267" cy="4767072"/>
          </a:xfrm>
          <a:prstGeom prst="rect">
            <a:avLst/>
          </a:prstGeom>
          <a:noFill/>
          <a:ln w="9525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59233" y="1773428"/>
            <a:ext cx="3158067" cy="4038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40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Fitness-market analytics from scraped data to Streamlit dashboards</a:t>
            </a:r>
          </a:p>
        </p:txBody>
      </p:sp>
      <p:grpSp>
        <p:nvGrpSpPr>
          <p:cNvPr id="15" name="mig-g-box-old-servers"/>
          <p:cNvGrpSpPr/>
          <p:nvPr/>
        </p:nvGrpSpPr>
        <p:grpSpPr>
          <a:xfrm>
            <a:off x="774700" y="2525268"/>
            <a:ext cx="3158067" cy="610006"/>
            <a:chOff x="774700" y="2525268"/>
            <a:chExt cx="3158067" cy="610006"/>
          </a:xfrm>
        </p:grpSpPr>
        <p:sp>
          <p:nvSpPr>
            <p:cNvPr id="13" name="Rounded Rectangle 12"/>
            <p:cNvSpPr/>
            <p:nvPr/>
          </p:nvSpPr>
          <p:spPr>
            <a:xfrm>
              <a:off x="774700" y="2525268"/>
              <a:ext cx="3158067" cy="610006"/>
            </a:xfrm>
            <a:prstGeom prst="roundRect">
              <a:avLst>
                <a:gd name="adj" fmla="val 3122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4" name="TextBox 13"/>
            <p:cNvSpPr txBox="1"/>
            <p:nvPr/>
          </p:nvSpPr>
          <p:spPr>
            <a:xfrm>
              <a:off x="876300" y="2576068"/>
              <a:ext cx="2954867" cy="50840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250"/>
                </a:lnSpc>
                <a:buNone/>
              </a:pPr>
              <a:r>
                <a:rPr sz="10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Old servers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the existing client platform</a:t>
              </a:r>
            </a:p>
          </p:txBody>
        </p:sp>
      </p:grpSp>
      <p:cxnSp>
        <p:nvCxnSpPr>
          <p:cNvPr id="16" name="!!arrow"/>
          <p:cNvCxnSpPr/>
          <p:nvPr/>
        </p:nvCxnSpPr>
        <p:spPr>
          <a:xfrm>
            <a:off x="2353733" y="3135274"/>
            <a:ext cx="0" cy="16510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mig-g-box-data-export"/>
          <p:cNvGrpSpPr/>
          <p:nvPr/>
        </p:nvGrpSpPr>
        <p:grpSpPr>
          <a:xfrm>
            <a:off x="774700" y="3300374"/>
            <a:ext cx="3158067" cy="610006"/>
            <a:chOff x="774700" y="3300374"/>
            <a:chExt cx="3158067" cy="610006"/>
          </a:xfrm>
        </p:grpSpPr>
        <p:sp>
          <p:nvSpPr>
            <p:cNvPr id="17" name="Rounded Rectangle 16"/>
            <p:cNvSpPr/>
            <p:nvPr/>
          </p:nvSpPr>
          <p:spPr>
            <a:xfrm>
              <a:off x="774700" y="3300374"/>
              <a:ext cx="3158067" cy="610006"/>
            </a:xfrm>
            <a:prstGeom prst="roundRect">
              <a:avLst>
                <a:gd name="adj" fmla="val 3122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18" name="TextBox 17"/>
            <p:cNvSpPr txBox="1"/>
            <p:nvPr/>
          </p:nvSpPr>
          <p:spPr>
            <a:xfrm>
              <a:off x="876300" y="3351174"/>
              <a:ext cx="2954867" cy="50840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250"/>
                </a:lnSpc>
                <a:buNone/>
              </a:pPr>
              <a:r>
                <a:rPr sz="10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Data export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servers and data exported across</a:t>
              </a:r>
            </a:p>
          </p:txBody>
        </p:sp>
      </p:grpSp>
      <p:cxnSp>
        <p:nvCxnSpPr>
          <p:cNvPr id="20" name="mig-g-arrow-data-export-down"/>
          <p:cNvCxnSpPr/>
          <p:nvPr/>
        </p:nvCxnSpPr>
        <p:spPr>
          <a:xfrm>
            <a:off x="2353733" y="3910381"/>
            <a:ext cx="0" cy="16510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mig-g-box-new-servers"/>
          <p:cNvGrpSpPr/>
          <p:nvPr/>
        </p:nvGrpSpPr>
        <p:grpSpPr>
          <a:xfrm>
            <a:off x="774700" y="4075481"/>
            <a:ext cx="3158067" cy="610006"/>
            <a:chOff x="774700" y="4075481"/>
            <a:chExt cx="3158067" cy="610006"/>
          </a:xfrm>
        </p:grpSpPr>
        <p:sp>
          <p:nvSpPr>
            <p:cNvPr id="21" name="Rounded Rectangle 20"/>
            <p:cNvSpPr/>
            <p:nvPr/>
          </p:nvSpPr>
          <p:spPr>
            <a:xfrm>
              <a:off x="774700" y="4075481"/>
              <a:ext cx="3158067" cy="610006"/>
            </a:xfrm>
            <a:prstGeom prst="roundRect">
              <a:avLst>
                <a:gd name="adj" fmla="val 3122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2" name="TextBox 21"/>
            <p:cNvSpPr txBox="1"/>
            <p:nvPr/>
          </p:nvSpPr>
          <p:spPr>
            <a:xfrm>
              <a:off x="876300" y="4126281"/>
              <a:ext cx="2954867" cy="50840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250"/>
                </a:lnSpc>
                <a:buNone/>
              </a:pPr>
              <a:r>
                <a:rPr sz="10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New servers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new infrastructure</a:t>
              </a:r>
            </a:p>
          </p:txBody>
        </p:sp>
      </p:grpSp>
      <p:cxnSp>
        <p:nvCxnSpPr>
          <p:cNvPr id="24" name="mig-g-arrow-new-servers-down"/>
          <p:cNvCxnSpPr/>
          <p:nvPr/>
        </p:nvCxnSpPr>
        <p:spPr>
          <a:xfrm>
            <a:off x="2353733" y="4685487"/>
            <a:ext cx="0" cy="16510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mig-g-box-verification"/>
          <p:cNvGrpSpPr/>
          <p:nvPr/>
        </p:nvGrpSpPr>
        <p:grpSpPr>
          <a:xfrm>
            <a:off x="774700" y="4850587"/>
            <a:ext cx="3158067" cy="610006"/>
            <a:chOff x="774700" y="4850587"/>
            <a:chExt cx="3158067" cy="610006"/>
          </a:xfrm>
        </p:grpSpPr>
        <p:sp>
          <p:nvSpPr>
            <p:cNvPr id="25" name="Rounded Rectangle 24"/>
            <p:cNvSpPr/>
            <p:nvPr/>
          </p:nvSpPr>
          <p:spPr>
            <a:xfrm>
              <a:off x="774700" y="4850587"/>
              <a:ext cx="3158067" cy="610006"/>
            </a:xfrm>
            <a:prstGeom prst="roundRect">
              <a:avLst>
                <a:gd name="adj" fmla="val 3122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26" name="TextBox 25"/>
            <p:cNvSpPr txBox="1"/>
            <p:nvPr/>
          </p:nvSpPr>
          <p:spPr>
            <a:xfrm>
              <a:off x="876300" y="4901387"/>
              <a:ext cx="2954867" cy="50840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250"/>
                </a:lnSpc>
                <a:buNone/>
              </a:pPr>
              <a:r>
                <a:rPr sz="10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Verification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checked before the cutover</a:t>
              </a:r>
            </a:p>
          </p:txBody>
        </p:sp>
      </p:grpSp>
      <p:cxnSp>
        <p:nvCxnSpPr>
          <p:cNvPr id="28" name="mig-g-arrow-verification-down"/>
          <p:cNvCxnSpPr/>
          <p:nvPr/>
        </p:nvCxnSpPr>
        <p:spPr>
          <a:xfrm>
            <a:off x="2353733" y="5460594"/>
            <a:ext cx="0" cy="165100"/>
          </a:xfrm>
          <a:prstGeom prst="line">
            <a:avLst/>
          </a:prstGeom>
          <a:ln w="12700">
            <a:solidFill>
              <a:srgbClr val="CFCFCF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1" name="mig-g-box-switchover"/>
          <p:cNvGrpSpPr/>
          <p:nvPr/>
        </p:nvGrpSpPr>
        <p:grpSpPr>
          <a:xfrm>
            <a:off x="774700" y="5625694"/>
            <a:ext cx="3158067" cy="610006"/>
            <a:chOff x="774700" y="5625694"/>
            <a:chExt cx="3158067" cy="610006"/>
          </a:xfrm>
        </p:grpSpPr>
        <p:sp>
          <p:nvSpPr>
            <p:cNvPr id="29" name="Rounded Rectangle 28"/>
            <p:cNvSpPr/>
            <p:nvPr/>
          </p:nvSpPr>
          <p:spPr>
            <a:xfrm>
              <a:off x="774700" y="5625694"/>
              <a:ext cx="3158067" cy="610006"/>
            </a:xfrm>
            <a:prstGeom prst="roundRect">
              <a:avLst>
                <a:gd name="adj" fmla="val 3122"/>
              </a:avLst>
            </a:prstGeom>
            <a:noFill/>
            <a:ln w="9525">
              <a:solidFill>
                <a:srgbClr val="CFCFCF"/>
              </a:solidFill>
            </a:ln>
          </p:spPr>
          <p:txBody>
            <a:bodyPr rtlCol="0" anchor="ctr"/>
            <a:lstStyle/>
            <a:p/>
          </p:txBody>
        </p:sp>
        <p:sp>
          <p:nvSpPr>
            <p:cNvPr id="30" name="TextBox 29"/>
            <p:cNvSpPr txBox="1"/>
            <p:nvPr/>
          </p:nvSpPr>
          <p:spPr>
            <a:xfrm>
              <a:off x="876300" y="5676494"/>
              <a:ext cx="2954867" cy="508406"/>
            </a:xfrm>
            <a:prstGeom prst="rect">
              <a:avLst/>
            </a:prstGeom>
            <a:noFill/>
          </p:spPr>
          <p:txBody>
            <a:bodyPr wrap="square" lIns="0" rIns="0" tIns="0" bIns="0" anchor="ctr"/>
            <a:lstStyle/>
            <a:p>
              <a:pPr algn="ctr">
                <a:lnSpc>
                  <a:spcPts val="1250"/>
                </a:lnSpc>
                <a:buNone/>
              </a:pPr>
              <a:r>
                <a:rPr sz="1000" b="1" i="0">
                  <a:solidFill>
                    <a:srgbClr val="FAFAFA"/>
                  </a:solidFill>
                  <a:latin typeface="Source Code Pro"/>
                  <a:ea typeface="Source Code Pro"/>
                  <a:cs typeface="Source Code Pro"/>
                </a:rPr>
                <a:t>Switchover</a:t>
              </a:r>
            </a:p>
            <a:p>
              <a:pPr algn="ctr">
                <a:lnSpc>
                  <a:spcPts val="1000"/>
                </a:lnSpc>
                <a:buNone/>
              </a:pPr>
              <a:r>
                <a:rPr sz="800" b="0" i="0">
                  <a:solidFill>
                    <a:srgbClr val="B5B5B5"/>
                  </a:solidFill>
                  <a:latin typeface="Source Code Pro"/>
                  <a:ea typeface="Source Code Pro"/>
                  <a:cs typeface="Source Code Pro"/>
                </a:rPr>
                <a:t>traffic moves to the new servers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>
            <a:off x="4402667" y="2474468"/>
            <a:ext cx="3158067" cy="1973792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33" name="Rectangle 32"/>
          <p:cNvSpPr/>
          <p:nvPr/>
        </p:nvSpPr>
        <p:spPr>
          <a:xfrm>
            <a:off x="4440767" y="2512568"/>
            <a:ext cx="3158067" cy="1973792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4" name="Rectangle 33"/>
          <p:cNvSpPr/>
          <p:nvPr/>
        </p:nvSpPr>
        <p:spPr>
          <a:xfrm>
            <a:off x="4478867" y="2550668"/>
            <a:ext cx="3158067" cy="1973792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35" name="Picture 34" descr="nda-w1-shift-scheduli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967" y="2588768"/>
            <a:ext cx="3158067" cy="1973792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36" name="TextBox 35"/>
          <p:cNvSpPr txBox="1"/>
          <p:nvPr/>
        </p:nvSpPr>
        <p:spPr>
          <a:xfrm>
            <a:off x="4516967" y="4638760"/>
            <a:ext cx="4445000" cy="1282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10"/>
              </a:lnSpc>
              <a:buNone/>
            </a:pPr>
            <a:r>
              <a:rPr sz="7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402667" y="4829260"/>
            <a:ext cx="1958001" cy="1223751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38" name="Rectangle 37"/>
          <p:cNvSpPr/>
          <p:nvPr/>
        </p:nvSpPr>
        <p:spPr>
          <a:xfrm>
            <a:off x="4440767" y="4867360"/>
            <a:ext cx="1958001" cy="1223751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39" name="Rectangle 38"/>
          <p:cNvSpPr/>
          <p:nvPr/>
        </p:nvSpPr>
        <p:spPr>
          <a:xfrm>
            <a:off x="4478867" y="4905460"/>
            <a:ext cx="1958001" cy="1223751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40" name="Picture 39" descr="nda-w2-time-payro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967" y="4943560"/>
            <a:ext cx="1958001" cy="1223751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41" name="Rectangle 40"/>
          <p:cNvSpPr/>
          <p:nvPr/>
        </p:nvSpPr>
        <p:spPr>
          <a:xfrm>
            <a:off x="8144933" y="2474468"/>
            <a:ext cx="3158067" cy="1975816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42" name="Rectangle 41"/>
          <p:cNvSpPr/>
          <p:nvPr/>
        </p:nvSpPr>
        <p:spPr>
          <a:xfrm>
            <a:off x="8183033" y="2512568"/>
            <a:ext cx="3158067" cy="1975816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43" name="Rectangle 42"/>
          <p:cNvSpPr/>
          <p:nvPr/>
        </p:nvSpPr>
        <p:spPr>
          <a:xfrm>
            <a:off x="8221133" y="2550668"/>
            <a:ext cx="3158067" cy="1975816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44" name="Picture 43" descr="nda-x1-market-dashboar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233" y="2588768"/>
            <a:ext cx="3158067" cy="1975816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45" name="TextBox 44"/>
          <p:cNvSpPr txBox="1"/>
          <p:nvPr/>
        </p:nvSpPr>
        <p:spPr>
          <a:xfrm>
            <a:off x="8259233" y="4640784"/>
            <a:ext cx="4445000" cy="12827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10"/>
              </a:lnSpc>
              <a:buNone/>
            </a:pPr>
            <a:r>
              <a:rPr sz="7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Representative interface · client work under NDA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4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3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2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41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61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10"/>
                            </p:stCondLst>
                            <p:childTnLst>
                              <p:par>
                                <p:cTn id="8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670"/>
                            </p:stCondLst>
                            <p:childTnLst>
                              <p:par>
                                <p:cTn id="8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7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11" grpId="0" animBg="1"/>
      <p:bldP spid="12" grpId="0" animBg="1"/>
      <p:bldP spid="41" grpId="0" animBg="1"/>
      <p:bldP spid="42" grpId="0" animBg="1"/>
      <p:bldP spid="43" grpId="0" animBg="1"/>
      <p:bldP spid="45" grpId="0" animBg="1"/>
    </p:bldLst>
  </p:timing>
</p:sld>
</file>

<file path=ppt/slides/slide32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9240253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03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32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6985000" cy="418084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3192"/>
              </a:lnSpc>
              <a:buNone/>
            </a:pPr>
            <a:r>
              <a:rPr sz="28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Earlier professional work</a:t>
            </a:r>
          </a:p>
        </p:txBody>
      </p:sp>
      <p:sp>
        <p:nvSpPr>
          <p:cNvPr id="6" name="!!bignum"/>
          <p:cNvSpPr txBox="1"/>
          <p:nvPr/>
        </p:nvSpPr>
        <p:spPr>
          <a:xfrm>
            <a:off x="9398000" y="609600"/>
            <a:ext cx="2184400" cy="9652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7500"/>
              </a:lnSpc>
              <a:buNone/>
            </a:pPr>
            <a:r>
              <a:rPr sz="75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03</a:t>
            </a:r>
          </a:p>
        </p:txBody>
      </p:sp>
      <p:sp>
        <p:nvSpPr>
          <p:cNvPr id="7" name="!!arrow"/>
          <p:cNvSpPr/>
          <p:nvPr/>
        </p:nvSpPr>
        <p:spPr>
          <a:xfrm>
            <a:off x="609600" y="1714500"/>
            <a:ext cx="10972800" cy="15875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8" name="!!card-1-r"/>
          <p:cNvSpPr/>
          <p:nvPr/>
        </p:nvSpPr>
        <p:spPr>
          <a:xfrm>
            <a:off x="558800" y="1917700"/>
            <a:ext cx="5715000" cy="3571875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9" name="!!card-1-g"/>
          <p:cNvSpPr/>
          <p:nvPr/>
        </p:nvSpPr>
        <p:spPr>
          <a:xfrm>
            <a:off x="596900" y="1955800"/>
            <a:ext cx="5715000" cy="3571875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0" name="!!card-1-b"/>
          <p:cNvSpPr/>
          <p:nvPr/>
        </p:nvSpPr>
        <p:spPr>
          <a:xfrm>
            <a:off x="635000" y="1993900"/>
            <a:ext cx="5715000" cy="3571875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1" name="!!card-1" descr="v1-acrm-acrm-05-lead-score-breakdown-deskt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" y="2032000"/>
            <a:ext cx="5715000" cy="3571875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673100" y="5680075"/>
            <a:ext cx="5715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>
                <a:solidFill>
                  <a:srgbClr val="A8A8A8"/>
                </a:solidFill>
                <a:latin typeface="Source Code Pro"/>
                <a:ea typeface="Source Code Pro"/>
                <a:cs typeface="Source Code Pro"/>
              </a:rPr>
              <a:t>ACRM, seeded fictional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984875"/>
            <a:ext cx="5778500" cy="421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10"/>
              </a:lnSpc>
              <a:buNone/>
            </a:pPr>
            <a:r>
              <a:rPr sz="115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ACRM: lead search across 12 sources and 28 collectors, enrichment, 0 to 100 scoring and routing for 7 business lines in 10 countries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0" y="2032000"/>
            <a:ext cx="4724400" cy="1117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048500" y="2197100"/>
            <a:ext cx="4381500" cy="2260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80"/>
              </a:lnSpc>
              <a:buNone/>
            </a:pPr>
            <a:r>
              <a:rPr sz="1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Enterprise suite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048500" y="2514600"/>
            <a:ext cx="4381500" cy="4216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10"/>
              </a:lnSpc>
              <a:buNone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CRM, CMS, accounting and HRMS suite with 3x release frequency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0" y="3302000"/>
            <a:ext cx="4724400" cy="1117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048500" y="3467100"/>
            <a:ext cx="4381500" cy="2260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80"/>
              </a:lnSpc>
              <a:buNone/>
            </a:pPr>
            <a:r>
              <a:rPr sz="1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IoT smart farming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8500" y="3784600"/>
            <a:ext cx="4381500" cy="21717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10"/>
              </a:lnSpc>
              <a:buNone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From ESP32 firmware to dashboard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0" y="4572000"/>
            <a:ext cx="4724400" cy="1117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048500" y="4737100"/>
            <a:ext cx="4381500" cy="2260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80"/>
              </a:lnSpc>
              <a:buNone/>
            </a:pPr>
            <a:r>
              <a:rPr sz="1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Early portfolio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8500" y="5054600"/>
            <a:ext cx="4381500" cy="21717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610"/>
              </a:lnSpc>
              <a:buNone/>
            </a:pPr>
            <a:r>
              <a:rPr sz="1150" b="0" i="0">
                <a:solidFill>
                  <a:srgbClr val="D4D4D4"/>
                </a:solidFill>
                <a:latin typeface="Montserrat"/>
                <a:ea typeface="Montserrat"/>
                <a:cs typeface="Montserrat"/>
              </a:rPr>
              <a:t>33+ apps and 40+ sites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6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6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6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98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4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5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4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4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4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4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12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4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4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33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9529011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04 · LIVE IN THE BROWSER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33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Real-time graphics, audio and on-device ML</a:t>
            </a:r>
          </a:p>
        </p:txBody>
      </p:sp>
      <p:sp>
        <p:nvSpPr>
          <p:cNvPr id="6" name="!!card-1-r"/>
          <p:cNvSpPr/>
          <p:nvPr/>
        </p:nvSpPr>
        <p:spPr>
          <a:xfrm>
            <a:off x="685800" y="1473200"/>
            <a:ext cx="3175000" cy="1905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7" name="!!card-1-g"/>
          <p:cNvSpPr/>
          <p:nvPr/>
        </p:nvSpPr>
        <p:spPr>
          <a:xfrm>
            <a:off x="723900" y="1511300"/>
            <a:ext cx="3175000" cy="1905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8" name="!!card-1-b"/>
          <p:cNvSpPr/>
          <p:nvPr/>
        </p:nvSpPr>
        <p:spPr>
          <a:xfrm>
            <a:off x="762000" y="1549400"/>
            <a:ext cx="3175000" cy="1905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9" name="!!card-1" descr="v1-creative-featured-musicgen.jpg"/>
          <p:cNvPicPr>
            <a:picLocks noChangeAspect="1"/>
          </p:cNvPicPr>
          <p:nvPr/>
        </p:nvPicPr>
        <p:blipFill>
          <a:blip r:embed="rId2"/>
          <a:srcRect l="3125" r="3125"/>
          <a:stretch>
            <a:fillRect/>
          </a:stretch>
        </p:blipFill>
        <p:spPr>
          <a:xfrm>
            <a:off x="800100" y="1587500"/>
            <a:ext cx="3175000" cy="1905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800100" y="3581400"/>
            <a:ext cx="35560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MusicGen</a:t>
            </a:r>
            <a:r>
              <a:rPr sz="12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</a:t>
            </a: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3"/>
              </a:rPr>
              <a:t>musicgen.abchaudary.me</a:t>
            </a:r>
          </a:p>
        </p:txBody>
      </p:sp>
      <p:sp>
        <p:nvSpPr>
          <p:cNvPr id="11" name="!!card-2-r"/>
          <p:cNvSpPr/>
          <p:nvPr/>
        </p:nvSpPr>
        <p:spPr>
          <a:xfrm>
            <a:off x="4495800" y="1473200"/>
            <a:ext cx="3175000" cy="1905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2" name="!!card-2-g"/>
          <p:cNvSpPr/>
          <p:nvPr/>
        </p:nvSpPr>
        <p:spPr>
          <a:xfrm>
            <a:off x="4533900" y="1511300"/>
            <a:ext cx="3175000" cy="1905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3" name="!!card-2-b"/>
          <p:cNvSpPr/>
          <p:nvPr/>
        </p:nvSpPr>
        <p:spPr>
          <a:xfrm>
            <a:off x="4572000" y="1549400"/>
            <a:ext cx="3175000" cy="1905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4" name="!!card-2" descr="v1-creative-psychedelica-scene-desktop.jpg"/>
          <p:cNvPicPr>
            <a:picLocks noChangeAspect="1"/>
          </p:cNvPicPr>
          <p:nvPr/>
        </p:nvPicPr>
        <p:blipFill>
          <a:blip r:embed="rId4"/>
          <a:srcRect t="2000" b="2000"/>
          <a:stretch>
            <a:fillRect/>
          </a:stretch>
        </p:blipFill>
        <p:spPr>
          <a:xfrm>
            <a:off x="4610100" y="1587500"/>
            <a:ext cx="3175000" cy="1905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4610100" y="3581400"/>
            <a:ext cx="35560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Psychedelica</a:t>
            </a:r>
            <a:r>
              <a:rPr sz="12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</a:t>
            </a: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5"/>
              </a:rPr>
              <a:t>psychedelica.abchaudary.me</a:t>
            </a:r>
          </a:p>
        </p:txBody>
      </p:sp>
      <p:sp>
        <p:nvSpPr>
          <p:cNvPr id="16" name="!!card-3-r"/>
          <p:cNvSpPr/>
          <p:nvPr/>
        </p:nvSpPr>
        <p:spPr>
          <a:xfrm>
            <a:off x="8305800" y="1473200"/>
            <a:ext cx="3175000" cy="1905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17" name="!!card-3-g"/>
          <p:cNvSpPr/>
          <p:nvPr/>
        </p:nvSpPr>
        <p:spPr>
          <a:xfrm>
            <a:off x="8343900" y="1511300"/>
            <a:ext cx="3175000" cy="1905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18" name="!!card-3-b"/>
          <p:cNvSpPr/>
          <p:nvPr/>
        </p:nvSpPr>
        <p:spPr>
          <a:xfrm>
            <a:off x="8382000" y="1549400"/>
            <a:ext cx="3175000" cy="1905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19" name="!!card-3" descr="v1-creative-featured-audioviz.jpg"/>
          <p:cNvPicPr>
            <a:picLocks noChangeAspect="1"/>
          </p:cNvPicPr>
          <p:nvPr/>
        </p:nvPicPr>
        <p:blipFill>
          <a:blip r:embed="rId6"/>
          <a:srcRect l="3125" r="3125"/>
          <a:stretch>
            <a:fillRect/>
          </a:stretch>
        </p:blipFill>
        <p:spPr>
          <a:xfrm>
            <a:off x="8420100" y="1587500"/>
            <a:ext cx="3175000" cy="1905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8420100" y="3581400"/>
            <a:ext cx="35560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AudioViz</a:t>
            </a:r>
            <a:r>
              <a:rPr sz="12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</a:t>
            </a: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7"/>
              </a:rPr>
              <a:t>audioviz.abchaudary.me</a:t>
            </a:r>
          </a:p>
        </p:txBody>
      </p:sp>
      <p:sp>
        <p:nvSpPr>
          <p:cNvPr id="21" name="!!card-4-r"/>
          <p:cNvSpPr/>
          <p:nvPr/>
        </p:nvSpPr>
        <p:spPr>
          <a:xfrm>
            <a:off x="2590800" y="3822700"/>
            <a:ext cx="3175000" cy="1905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2" name="!!card-4-g"/>
          <p:cNvSpPr/>
          <p:nvPr/>
        </p:nvSpPr>
        <p:spPr>
          <a:xfrm>
            <a:off x="2628900" y="3860800"/>
            <a:ext cx="3175000" cy="1905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3" name="!!card-4-b"/>
          <p:cNvSpPr/>
          <p:nvPr/>
        </p:nvSpPr>
        <p:spPr>
          <a:xfrm>
            <a:off x="2667000" y="3898900"/>
            <a:ext cx="3175000" cy="1905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4" name="!!card-4" descr="v1-creative-emotions-ai-home-desktop.jpg"/>
          <p:cNvPicPr>
            <a:picLocks noChangeAspect="1"/>
          </p:cNvPicPr>
          <p:nvPr/>
        </p:nvPicPr>
        <p:blipFill>
          <a:blip r:embed="rId8"/>
          <a:srcRect t="2000" b="2000"/>
          <a:stretch>
            <a:fillRect/>
          </a:stretch>
        </p:blipFill>
        <p:spPr>
          <a:xfrm>
            <a:off x="2705100" y="3937000"/>
            <a:ext cx="3175000" cy="1905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25" name="TextBox 24"/>
          <p:cNvSpPr txBox="1"/>
          <p:nvPr/>
        </p:nvSpPr>
        <p:spPr>
          <a:xfrm>
            <a:off x="2705100" y="5930900"/>
            <a:ext cx="35560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Emotions AI</a:t>
            </a:r>
            <a:r>
              <a:rPr sz="12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</a:t>
            </a: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9"/>
              </a:rPr>
              <a:t>emotions-ai.abchaudary.me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3822700"/>
            <a:ext cx="3175000" cy="1905000"/>
          </a:xfrm>
          <a:prstGeom prst="rect">
            <a:avLst/>
          </a:prstGeom>
          <a:noFill/>
          <a:ln w="10160">
            <a:solidFill>
              <a:srgbClr val="0000FF"/>
            </a:solidFill>
          </a:ln>
        </p:spPr>
        <p:txBody>
          <a:bodyPr rtlCol="0" anchor="ctr"/>
          <a:lstStyle/>
          <a:p/>
        </p:txBody>
      </p:sp>
      <p:sp>
        <p:nvSpPr>
          <p:cNvPr id="27" name="Rectangle 26"/>
          <p:cNvSpPr/>
          <p:nvPr/>
        </p:nvSpPr>
        <p:spPr>
          <a:xfrm>
            <a:off x="6438900" y="3860800"/>
            <a:ext cx="3175000" cy="1905000"/>
          </a:xfrm>
          <a:prstGeom prst="rect">
            <a:avLst/>
          </a:prstGeom>
          <a:noFill/>
          <a:ln w="10160">
            <a:solidFill>
              <a:srgbClr val="00FF00"/>
            </a:solidFill>
          </a:ln>
        </p:spPr>
        <p:txBody>
          <a:bodyPr rtlCol="0" anchor="ctr"/>
          <a:lstStyle/>
          <a:p/>
        </p:txBody>
      </p:sp>
      <p:sp>
        <p:nvSpPr>
          <p:cNvPr id="28" name="Rectangle 27"/>
          <p:cNvSpPr/>
          <p:nvPr/>
        </p:nvSpPr>
        <p:spPr>
          <a:xfrm>
            <a:off x="6477000" y="3898900"/>
            <a:ext cx="3175000" cy="1905000"/>
          </a:xfrm>
          <a:prstGeom prst="rect">
            <a:avLst/>
          </a:prstGeom>
          <a:noFill/>
          <a:ln w="10160">
            <a:solidFill>
              <a:srgbClr val="FF0000"/>
            </a:solidFill>
          </a:ln>
        </p:spPr>
        <p:txBody>
          <a:bodyPr rtlCol="0" anchor="ctr"/>
          <a:lstStyle/>
          <a:p/>
        </p:txBody>
      </p:sp>
      <p:pic>
        <p:nvPicPr>
          <p:cNvPr id="29" name="Picture 28" descr="v1-creative-algoviz-home-desktop.jpg"/>
          <p:cNvPicPr>
            <a:picLocks noChangeAspect="1"/>
          </p:cNvPicPr>
          <p:nvPr/>
        </p:nvPicPr>
        <p:blipFill>
          <a:blip r:embed="rId10"/>
          <a:srcRect t="2000" b="2000"/>
          <a:stretch>
            <a:fillRect/>
          </a:stretch>
        </p:blipFill>
        <p:spPr>
          <a:xfrm>
            <a:off x="6515100" y="3937000"/>
            <a:ext cx="3175000" cy="1905000"/>
          </a:xfrm>
          <a:prstGeom prst="rect">
            <a:avLst/>
          </a:prstGeom>
          <a:ln w="9525">
            <a:solidFill>
              <a:srgbClr val="4A4A4A"/>
            </a:solidFill>
          </a:ln>
        </p:spPr>
      </p:pic>
      <p:sp>
        <p:nvSpPr>
          <p:cNvPr id="30" name="TextBox 29"/>
          <p:cNvSpPr txBox="1"/>
          <p:nvPr/>
        </p:nvSpPr>
        <p:spPr>
          <a:xfrm>
            <a:off x="6515100" y="5930900"/>
            <a:ext cx="3556000" cy="2108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AlgoViz</a:t>
            </a:r>
            <a:r>
              <a:rPr sz="1200" b="0" i="0">
                <a:solidFill>
                  <a:srgbClr val="D4D4D4"/>
                </a:solidFill>
                <a:latin typeface="Source Code Pro"/>
                <a:ea typeface="Source Code Pro"/>
                <a:cs typeface="Source Code Pro"/>
              </a:rPr>
              <a:t>  </a:t>
            </a: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  <a:hlinkClick r:id="rId11"/>
              </a:rPr>
              <a:t>algoviz.abchaudary.me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6000" y="4445000"/>
            <a:ext cx="1676400" cy="375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430"/>
              </a:lnSpc>
              <a:buNone/>
            </a:pPr>
            <a:r>
              <a:rPr sz="11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All at </a:t>
            </a:r>
            <a:r>
              <a:rPr sz="11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*.abchaudary.me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4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4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8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8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42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2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36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6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3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47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5" grpId="0" animBg="1"/>
      <p:bldP spid="6" grpId="0" animBg="1"/>
      <p:bldP spid="7" grpId="0" animBg="1"/>
      <p:bldP spid="8" grpId="0" animBg="1"/>
      <p:bldP spid="10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30" grpId="0" animBg="1"/>
      <p:bldP spid="31" grpId="0" animBg="1"/>
    </p:bldLst>
  </p:timing>
</p:sld>
</file>

<file path=ppt/slides/slide34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9817768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EXPERIENCE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34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Experience: four roles</a:t>
            </a:r>
          </a:p>
        </p:txBody>
      </p:sp>
      <p:sp>
        <p:nvSpPr>
          <p:cNvPr id="6" name="!!card-1"/>
          <p:cNvSpPr/>
          <p:nvPr/>
        </p:nvSpPr>
        <p:spPr>
          <a:xfrm>
            <a:off x="609600" y="1714500"/>
            <a:ext cx="10972800" cy="990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00100" y="1905000"/>
            <a:ext cx="508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879600"/>
            <a:ext cx="5207000" cy="2717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40"/>
              </a:lnSpc>
              <a:buNone/>
            </a:pPr>
            <a:r>
              <a:rPr sz="17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Fuentes Tech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2247900"/>
            <a:ext cx="52070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Principal Full-Stack Engineer &amp; DevSecOps Architect</a:t>
            </a:r>
          </a:p>
        </p:txBody>
      </p:sp>
      <p:sp>
        <p:nvSpPr>
          <p:cNvPr id="10" name="!!res-1"/>
          <p:cNvSpPr txBox="1"/>
          <p:nvPr/>
        </p:nvSpPr>
        <p:spPr>
          <a:xfrm>
            <a:off x="6832600" y="1879600"/>
            <a:ext cx="4572000" cy="660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lnSpc>
                <a:spcPts val="1950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$600M+ acquisition product · 99.95% uptime</a:t>
            </a:r>
          </a:p>
        </p:txBody>
      </p:sp>
      <p:sp>
        <p:nvSpPr>
          <p:cNvPr id="11" name="!!card-2"/>
          <p:cNvSpPr/>
          <p:nvPr/>
        </p:nvSpPr>
        <p:spPr>
          <a:xfrm>
            <a:off x="609600" y="2857500"/>
            <a:ext cx="10972800" cy="990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00100" y="3048000"/>
            <a:ext cx="508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71600" y="3022600"/>
            <a:ext cx="5207000" cy="2717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40"/>
              </a:lnSpc>
              <a:buNone/>
            </a:pPr>
            <a:r>
              <a:rPr sz="17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DrieVerse Tech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390900"/>
            <a:ext cx="52070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Development &amp; Technical Lead</a:t>
            </a:r>
          </a:p>
        </p:txBody>
      </p:sp>
      <p:sp>
        <p:nvSpPr>
          <p:cNvPr id="15" name="!!res-2"/>
          <p:cNvSpPr txBox="1"/>
          <p:nvPr/>
        </p:nvSpPr>
        <p:spPr>
          <a:xfrm>
            <a:off x="6832600" y="3022600"/>
            <a:ext cx="4572000" cy="660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lnSpc>
                <a:spcPts val="1950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20 people across 5 concurrent products</a:t>
            </a:r>
          </a:p>
        </p:txBody>
      </p:sp>
      <p:sp>
        <p:nvSpPr>
          <p:cNvPr id="16" name="!!card-3"/>
          <p:cNvSpPr/>
          <p:nvPr/>
        </p:nvSpPr>
        <p:spPr>
          <a:xfrm>
            <a:off x="609600" y="4000500"/>
            <a:ext cx="10972800" cy="990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800100" y="4191000"/>
            <a:ext cx="508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165600"/>
            <a:ext cx="5207000" cy="2717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40"/>
              </a:lnSpc>
              <a:buNone/>
            </a:pPr>
            <a:r>
              <a:rPr sz="17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Intersoft AI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71600" y="4533900"/>
            <a:ext cx="52070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Full-Stack Engineer &amp; Systems Expert</a:t>
            </a:r>
          </a:p>
        </p:txBody>
      </p:sp>
      <p:sp>
        <p:nvSpPr>
          <p:cNvPr id="20" name="!!res-3"/>
          <p:cNvSpPr txBox="1"/>
          <p:nvPr/>
        </p:nvSpPr>
        <p:spPr>
          <a:xfrm>
            <a:off x="6832600" y="4165600"/>
            <a:ext cx="4572000" cy="660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lnSpc>
                <a:spcPts val="1950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3x release frequency</a:t>
            </a:r>
          </a:p>
        </p:txBody>
      </p:sp>
      <p:sp>
        <p:nvSpPr>
          <p:cNvPr id="21" name="!!card-4"/>
          <p:cNvSpPr/>
          <p:nvPr/>
        </p:nvSpPr>
        <p:spPr>
          <a:xfrm>
            <a:off x="609600" y="5143500"/>
            <a:ext cx="10972800" cy="9906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00100" y="5334000"/>
            <a:ext cx="508000" cy="16700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15"/>
              </a:lnSpc>
              <a:buNone/>
            </a:pPr>
            <a:r>
              <a:rPr sz="900" b="0" i="0">
                <a:solidFill>
                  <a:srgbClr val="00FF00"/>
                </a:solidFill>
                <a:latin typeface="Press Start 2P"/>
                <a:ea typeface="Press Start 2P"/>
                <a:cs typeface="Press Start 2P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71600" y="5308600"/>
            <a:ext cx="5207000" cy="2717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40"/>
              </a:lnSpc>
              <a:buNone/>
            </a:pPr>
            <a:r>
              <a:rPr sz="17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Freelance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5676900"/>
            <a:ext cx="5207000" cy="2108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60"/>
              </a:lnSpc>
              <a:buNone/>
            </a:pPr>
            <a:r>
              <a:rPr sz="1200" b="0" i="0">
                <a:solidFill>
                  <a:srgbClr val="B5B5B5"/>
                </a:solidFill>
                <a:latin typeface="Montserrat"/>
                <a:ea typeface="Montserrat"/>
                <a:cs typeface="Montserrat"/>
              </a:rPr>
              <a:t>Full-Stack Developer</a:t>
            </a:r>
          </a:p>
        </p:txBody>
      </p:sp>
      <p:sp>
        <p:nvSpPr>
          <p:cNvPr id="25" name="!!res-4"/>
          <p:cNvSpPr txBox="1"/>
          <p:nvPr/>
        </p:nvSpPr>
        <p:spPr>
          <a:xfrm>
            <a:off x="6832600" y="5308600"/>
            <a:ext cx="4572000" cy="660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>
              <a:lnSpc>
                <a:spcPts val="1950"/>
              </a:lnSpc>
              <a:buNone/>
            </a:pPr>
            <a:r>
              <a:rPr sz="15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33+ apps, 40+ websites and stores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42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94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46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98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10" grpId="0" animBg="1"/>
      <p:bldP spid="15" grpId="0" animBg="1"/>
      <p:bldP spid="20" grpId="0" animBg="1"/>
      <p:bldP spid="25" grpId="0" animBg="1"/>
    </p:bldLst>
  </p:timing>
</p:sld>
</file>

<file path=ppt/slides/slide35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10106526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EDUCATION · CERTIFICATIONS · IMPACT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35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Credentials and results</a:t>
            </a:r>
          </a:p>
        </p:txBody>
      </p:sp>
      <p:sp>
        <p:nvSpPr>
          <p:cNvPr id="6" name="!!cell-1"/>
          <p:cNvSpPr/>
          <p:nvPr/>
        </p:nvSpPr>
        <p:spPr>
          <a:xfrm>
            <a:off x="609600" y="1714500"/>
            <a:ext cx="3539067" cy="152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7" name="!!res-1"/>
          <p:cNvSpPr txBox="1"/>
          <p:nvPr/>
        </p:nvSpPr>
        <p:spPr>
          <a:xfrm>
            <a:off x="812800" y="1968500"/>
            <a:ext cx="3132667" cy="627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40"/>
              </a:lnSpc>
              <a:buNone/>
            </a:pPr>
            <a:r>
              <a:rPr sz="44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99.95%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2800" y="2717800"/>
            <a:ext cx="3132667" cy="2355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uptime</a:t>
            </a:r>
          </a:p>
        </p:txBody>
      </p:sp>
      <p:sp>
        <p:nvSpPr>
          <p:cNvPr id="9" name="!!cell-2"/>
          <p:cNvSpPr/>
          <p:nvPr/>
        </p:nvSpPr>
        <p:spPr>
          <a:xfrm>
            <a:off x="4326467" y="1714500"/>
            <a:ext cx="3539067" cy="152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29667" y="1968500"/>
            <a:ext cx="3132667" cy="627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40"/>
              </a:lnSpc>
              <a:buNone/>
            </a:pPr>
            <a:r>
              <a:rPr sz="4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45%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9667" y="2717800"/>
            <a:ext cx="3132667" cy="2355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lower cloud spend</a:t>
            </a:r>
          </a:p>
        </p:txBody>
      </p:sp>
      <p:sp>
        <p:nvSpPr>
          <p:cNvPr id="12" name="!!cell-3"/>
          <p:cNvSpPr/>
          <p:nvPr/>
        </p:nvSpPr>
        <p:spPr>
          <a:xfrm>
            <a:off x="8043333" y="1714500"/>
            <a:ext cx="3539067" cy="152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6533" y="1968500"/>
            <a:ext cx="3132667" cy="627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40"/>
              </a:lnSpc>
              <a:buNone/>
            </a:pPr>
            <a:r>
              <a:rPr sz="4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80%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6533" y="2717800"/>
            <a:ext cx="3132667" cy="2355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fewer critical vulnerabilities</a:t>
            </a:r>
          </a:p>
        </p:txBody>
      </p:sp>
      <p:sp>
        <p:nvSpPr>
          <p:cNvPr id="15" name="!!cell-4"/>
          <p:cNvSpPr/>
          <p:nvPr/>
        </p:nvSpPr>
        <p:spPr>
          <a:xfrm>
            <a:off x="609600" y="3429000"/>
            <a:ext cx="3539067" cy="152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12800" y="3683000"/>
            <a:ext cx="3132667" cy="627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40"/>
              </a:lnSpc>
              <a:buNone/>
            </a:pPr>
            <a:r>
              <a:rPr sz="4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~70%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2800" y="4432300"/>
            <a:ext cx="3132667" cy="2355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lower infrastructure cost</a:t>
            </a:r>
          </a:p>
        </p:txBody>
      </p:sp>
      <p:sp>
        <p:nvSpPr>
          <p:cNvPr id="18" name="!!cell-5"/>
          <p:cNvSpPr/>
          <p:nvPr/>
        </p:nvSpPr>
        <p:spPr>
          <a:xfrm>
            <a:off x="4326467" y="3429000"/>
            <a:ext cx="3539067" cy="152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29667" y="3683000"/>
            <a:ext cx="3132667" cy="627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40"/>
              </a:lnSpc>
              <a:buNone/>
            </a:pPr>
            <a:r>
              <a:rPr sz="4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95%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29667" y="4432300"/>
            <a:ext cx="3132667" cy="2355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on-time delivery</a:t>
            </a:r>
          </a:p>
        </p:txBody>
      </p:sp>
      <p:sp>
        <p:nvSpPr>
          <p:cNvPr id="21" name="!!cell-6"/>
          <p:cNvSpPr/>
          <p:nvPr/>
        </p:nvSpPr>
        <p:spPr>
          <a:xfrm>
            <a:off x="8043333" y="3429000"/>
            <a:ext cx="3539067" cy="1524000"/>
          </a:xfrm>
          <a:prstGeom prst="rect">
            <a:avLst/>
          </a:prstGeom>
          <a:noFill/>
          <a:ln w="9525">
            <a:solidFill>
              <a:srgbClr val="5A5A5A"/>
            </a:solidFill>
          </a:ln>
        </p:spPr>
        <p:txBody>
          <a:bodyPr rtlCol="0" anchor="ctr"/>
          <a:lstStyle/>
          <a:p/>
        </p:txBody>
      </p:sp>
      <p:sp>
        <p:nvSpPr>
          <p:cNvPr id="22" name="!!res-3"/>
          <p:cNvSpPr txBox="1"/>
          <p:nvPr/>
        </p:nvSpPr>
        <p:spPr>
          <a:xfrm>
            <a:off x="8246533" y="3683000"/>
            <a:ext cx="3132667" cy="62738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4840"/>
              </a:lnSpc>
              <a:buNone/>
            </a:pPr>
            <a:r>
              <a:rPr sz="44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3x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46533" y="4432300"/>
            <a:ext cx="3132667" cy="23558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755"/>
              </a:lnSpc>
              <a:buNone/>
            </a:pPr>
            <a:r>
              <a:rPr sz="1300" b="0" i="0">
                <a:solidFill>
                  <a:srgbClr val="C4C4C4"/>
                </a:solidFill>
                <a:latin typeface="Montserrat"/>
                <a:ea typeface="Montserrat"/>
                <a:cs typeface="Montserrat"/>
              </a:rPr>
              <a:t>release frequency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334000"/>
            <a:ext cx="10972800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100"/>
              </a:lnSpc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EDUCATION  </a:t>
            </a:r>
            <a:r>
              <a:rPr sz="14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MS and BS Computer Science, The Superior University</a:t>
            </a:r>
          </a:p>
          <a:p>
            <a:pPr algn="l">
              <a:lnSpc>
                <a:spcPts val="2100"/>
              </a:lnSpc>
              <a:spcBef>
                <a:spcPts val="500"/>
              </a:spcBef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CERTIFICATIONS  </a:t>
            </a:r>
            <a:r>
              <a:rPr sz="14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CCNP Routing &amp; Switching, CCNP Security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4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4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4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4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36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10395284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CORE SKILLS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36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Technical skills by group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300" y="1638300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LANGUAGES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300" y="1866900"/>
            <a:ext cx="5118100" cy="2054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Python, JavaScript, TypeScript, PHP, C/C++, Bash, SQL</a:t>
            </a:r>
          </a:p>
        </p:txBody>
      </p:sp>
      <p:sp>
        <p:nvSpPr>
          <p:cNvPr id="8" name="!!cell-1"/>
          <p:cNvSpPr/>
          <p:nvPr/>
        </p:nvSpPr>
        <p:spPr>
          <a:xfrm>
            <a:off x="609600" y="1524000"/>
            <a:ext cx="5397500" cy="688086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49300" y="2402586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FRONTEND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300" y="2631186"/>
            <a:ext cx="5118100" cy="3982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Next.js, React, React Native, Vue.js, Nuxt.js, Tailwind, Vuetify, Three.js, GSAP</a:t>
            </a:r>
          </a:p>
        </p:txBody>
      </p:sp>
      <p:sp>
        <p:nvSpPr>
          <p:cNvPr id="11" name="!!cell-2"/>
          <p:cNvSpPr/>
          <p:nvPr/>
        </p:nvSpPr>
        <p:spPr>
          <a:xfrm>
            <a:off x="609600" y="2288286"/>
            <a:ext cx="5397500" cy="880872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49300" y="3359658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BACKEND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300" y="3588258"/>
            <a:ext cx="5118100" cy="2054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Django, FastAPI, Flask, Express, Node.js, Laravel, REST, GraphQL</a:t>
            </a:r>
          </a:p>
        </p:txBody>
      </p:sp>
      <p:sp>
        <p:nvSpPr>
          <p:cNvPr id="14" name="!!cell-3"/>
          <p:cNvSpPr/>
          <p:nvPr/>
        </p:nvSpPr>
        <p:spPr>
          <a:xfrm>
            <a:off x="609600" y="3245358"/>
            <a:ext cx="5397500" cy="688086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49300" y="4123944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CLOUD AND DEVOPS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300" y="4352544"/>
            <a:ext cx="5118100" cy="59105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AWS (EKS, Lambda, RDS, S3, CloudFront, IAM), GCP, Azure, Docker, Kubernetes, Helm, ArgoCD, GitOps, Terraform, Ansible, GitHub Actions, GitLab CI/CD, Linux, Nginx, VMware, Proxmox, self-hosted cloud, SRE</a:t>
            </a:r>
          </a:p>
        </p:txBody>
      </p:sp>
      <p:sp>
        <p:nvSpPr>
          <p:cNvPr id="17" name="!!cell-4"/>
          <p:cNvSpPr/>
          <p:nvPr/>
        </p:nvSpPr>
        <p:spPr>
          <a:xfrm>
            <a:off x="609600" y="4009644"/>
            <a:ext cx="5397500" cy="1073658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24600" y="1638300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00FF00"/>
                </a:solidFill>
                <a:latin typeface="Source Code Pro"/>
                <a:ea typeface="Source Code Pro"/>
                <a:cs typeface="Source Code Pro"/>
              </a:rPr>
              <a:t>AI/ML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24600" y="1866900"/>
            <a:ext cx="5118100" cy="59105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LLMs, RAG, vector databases, Qdrant, Ollama, Qwen3, BGE-M3, MCP, agentic workflows, n8n, prompt engineering, TensorFlow, Pandas, scikit-learn</a:t>
            </a:r>
          </a:p>
        </p:txBody>
      </p:sp>
      <p:sp>
        <p:nvSpPr>
          <p:cNvPr id="20" name="!!cell-5"/>
          <p:cNvSpPr/>
          <p:nvPr/>
        </p:nvSpPr>
        <p:spPr>
          <a:xfrm>
            <a:off x="6184900" y="1524000"/>
            <a:ext cx="5397500" cy="1073658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324600" y="2788158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AI CODING TOOLS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3016758"/>
            <a:ext cx="5118100" cy="3982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Claude Code, Cursor, Cline, Gemini CLI, GitHub Copilot, AGENTS.md and rules-file conventions</a:t>
            </a:r>
          </a:p>
        </p:txBody>
      </p:sp>
      <p:sp>
        <p:nvSpPr>
          <p:cNvPr id="23" name="!!cell-6"/>
          <p:cNvSpPr/>
          <p:nvPr/>
        </p:nvSpPr>
        <p:spPr>
          <a:xfrm>
            <a:off x="6184900" y="2673858"/>
            <a:ext cx="5397500" cy="880872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24600" y="3745230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DATASTORES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24600" y="3973830"/>
            <a:ext cx="5118100" cy="2054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PostgreSQL, MySQL, MongoDB, Redis, Elasticsearch, Supabase</a:t>
            </a:r>
          </a:p>
        </p:txBody>
      </p:sp>
      <p:sp>
        <p:nvSpPr>
          <p:cNvPr id="26" name="!!cell-7"/>
          <p:cNvSpPr/>
          <p:nvPr/>
        </p:nvSpPr>
        <p:spPr>
          <a:xfrm>
            <a:off x="6184900" y="3630930"/>
            <a:ext cx="5397500" cy="688086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6324600" y="4509516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SECURITY AND NETWORKING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24600" y="4738116"/>
            <a:ext cx="5118100" cy="398272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IAM, HashiCorp Vault, VPC, VPN, TLS, OWASP, SIEM, WAF, SSO, OAuth2, SAST/DAST, Trivy, Snyk, fail2ban, UFW, Cloudflare</a:t>
            </a:r>
          </a:p>
        </p:txBody>
      </p:sp>
      <p:sp>
        <p:nvSpPr>
          <p:cNvPr id="29" name="!!cell-8"/>
          <p:cNvSpPr/>
          <p:nvPr/>
        </p:nvSpPr>
        <p:spPr>
          <a:xfrm>
            <a:off x="6184900" y="4395216"/>
            <a:ext cx="5397500" cy="880872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324600" y="5466588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OBSERVABILITY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4600" y="5695188"/>
            <a:ext cx="5118100" cy="2054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Prometheus, Grafana, ELK, OpenTelemetry, Loki</a:t>
            </a:r>
          </a:p>
        </p:txBody>
      </p:sp>
      <p:sp>
        <p:nvSpPr>
          <p:cNvPr id="32" name="!!cell-9"/>
          <p:cNvSpPr/>
          <p:nvPr/>
        </p:nvSpPr>
        <p:spPr>
          <a:xfrm>
            <a:off x="6184900" y="5352288"/>
            <a:ext cx="5397500" cy="688086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749300" y="5273802"/>
            <a:ext cx="5118100" cy="16954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35"/>
              </a:lnSpc>
              <a:buNone/>
            </a:pPr>
            <a:r>
              <a:rPr sz="950" b="0" i="0" spc="11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EMBEDDED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9300" y="5502402"/>
            <a:ext cx="5118100" cy="205486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1518"/>
              </a:lnSpc>
              <a:buNone/>
            </a:pPr>
            <a:r>
              <a:rPr sz="1100" b="0" i="0">
                <a:solidFill>
                  <a:srgbClr val="FAFAFA"/>
                </a:solidFill>
                <a:latin typeface="Montserrat"/>
                <a:ea typeface="Montserrat"/>
                <a:cs typeface="Montserrat"/>
              </a:rPr>
              <a:t>ESP32/ESP8266, Zephyr RTOS, BLE, MQTT, circuit design</a:t>
            </a:r>
          </a:p>
        </p:txBody>
      </p:sp>
      <p:sp>
        <p:nvSpPr>
          <p:cNvPr id="35" name="!!cell-10"/>
          <p:cNvSpPr/>
          <p:nvPr/>
        </p:nvSpPr>
        <p:spPr>
          <a:xfrm>
            <a:off x="609600" y="5159502"/>
            <a:ext cx="5397500" cy="688086"/>
          </a:xfrm>
          <a:prstGeom prst="rect">
            <a:avLst/>
          </a:prstGeom>
          <a:noFill/>
          <a:ln w="7620">
            <a:solidFill>
              <a:srgbClr val="4A4A4A"/>
            </a:solidFill>
          </a:ln>
        </p:spPr>
        <p:txBody>
          <a:bodyPr rtlCol="0" anchor="ctr"/>
          <a:lstStyle/>
          <a:p/>
        </p:txBody>
      </p:sp>
      <p:sp>
        <p:nvSpPr>
          <p:cNvPr id="36" name="Rectangle 35"/>
          <p:cNvSpPr/>
          <p:nvPr/>
        </p:nvSpPr>
        <p:spPr>
          <a:xfrm>
            <a:off x="584200" y="3984244"/>
            <a:ext cx="5448300" cy="1124458"/>
          </a:xfrm>
          <a:prstGeom prst="rect">
            <a:avLst/>
          </a:prstGeom>
          <a:noFill/>
          <a:ln w="12700">
            <a:solidFill>
              <a:srgbClr val="00FF00"/>
            </a:solidFill>
          </a:ln>
          <a:effectLst>
            <a:glow rad="50800">
              <a:srgbClr val="00FF00">
                <a:alpha val="35000"/>
              </a:srgbClr>
            </a:glow>
          </a:effectLst>
        </p:spPr>
        <p:txBody>
          <a:bodyPr rtlCol="0" anchor="ctr"/>
          <a:lstStyle/>
          <a:p/>
        </p:txBody>
      </p:sp>
      <p:sp>
        <p:nvSpPr>
          <p:cNvPr id="37" name="Rectangle 36"/>
          <p:cNvSpPr/>
          <p:nvPr/>
        </p:nvSpPr>
        <p:spPr>
          <a:xfrm>
            <a:off x="6159500" y="1498600"/>
            <a:ext cx="5448300" cy="1124458"/>
          </a:xfrm>
          <a:prstGeom prst="rect">
            <a:avLst/>
          </a:prstGeom>
          <a:noFill/>
          <a:ln w="12700">
            <a:solidFill>
              <a:srgbClr val="00FF00"/>
            </a:solidFill>
          </a:ln>
          <a:effectLst>
            <a:glow rad="50800">
              <a:srgbClr val="00FF00">
                <a:alpha val="35000"/>
              </a:srgbClr>
            </a:glow>
          </a:effectLst>
        </p:spPr>
        <p:txBody>
          <a:bodyPr rtlCol="0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8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16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7" grpId="0" animBg="1"/>
      <p:bldP spid="11" grpId="0" animBg="1"/>
      <p:bldP spid="9" grpId="0" animBg="1"/>
      <p:bldP spid="10" grpId="0" animBg="1"/>
      <p:bldP spid="14" grpId="0" animBg="1"/>
      <p:bldP spid="12" grpId="0" animBg="1"/>
      <p:bldP spid="13" grpId="0" animBg="1"/>
      <p:bldP spid="17" grpId="0" animBg="1"/>
      <p:bldP spid="15" grpId="0" animBg="1"/>
      <p:bldP spid="16" grpId="0" animBg="1"/>
      <p:bldP spid="35" grpId="0" animBg="1"/>
      <p:bldP spid="33" grpId="0" animBg="1"/>
      <p:bldP spid="34" grpId="0" animBg="1"/>
      <p:bldP spid="20" grpId="0" animBg="1"/>
      <p:bldP spid="18" grpId="0" animBg="1"/>
      <p:bldP spid="19" grpId="0" animBg="1"/>
      <p:bldP spid="23" grpId="0" animBg="1"/>
      <p:bldP spid="21" grpId="0" animBg="1"/>
      <p:bldP spid="22" grpId="0" animBg="1"/>
      <p:bldP spid="26" grpId="0" animBg="1"/>
      <p:bldP spid="24" grpId="0" animBg="1"/>
      <p:bldP spid="25" grpId="0" animBg="1"/>
      <p:bldP spid="29" grpId="0" animBg="1"/>
      <p:bldP spid="27" grpId="0" animBg="1"/>
      <p:bldP spid="28" grpId="0" animBg="1"/>
      <p:bldP spid="32" grpId="0" animBg="1"/>
      <p:bldP spid="30" grpId="0" animBg="1"/>
      <p:bldP spid="31" grpId="0" animBg="1"/>
      <p:bldP spid="36" grpId="0" animBg="1"/>
      <p:bldP spid="37" grpId="0" animBg="1"/>
    </p:bldLst>
  </p:timing>
</p:sld>
</file>

<file path=ppt/slides/slide37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!!rgb-hairline"/>
          <p:cNvSpPr/>
          <p:nvPr/>
        </p:nvSpPr>
        <p:spPr>
          <a:xfrm>
            <a:off x="609600" y="368300"/>
            <a:ext cx="10684042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WHY WORK WITH ME</a:t>
            </a:r>
          </a:p>
        </p:txBody>
      </p:sp>
      <p:sp>
        <p:nvSpPr>
          <p:cNvPr id="4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37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5" name="!!title"/>
          <p:cNvSpPr txBox="1"/>
          <p:nvPr/>
        </p:nvSpPr>
        <p:spPr>
          <a:xfrm>
            <a:off x="609600" y="787400"/>
            <a:ext cx="10972800" cy="3891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964"/>
              </a:lnSpc>
              <a:buNone/>
            </a:pPr>
            <a:r>
              <a:rPr sz="2600" b="1" i="0" spc="-25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Ownership, security, production AI and leadership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841500"/>
            <a:ext cx="1397000" cy="5156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960"/>
              </a:lnSpc>
              <a:buNone/>
            </a:pPr>
            <a:r>
              <a:rPr sz="36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70100" y="1930400"/>
            <a:ext cx="9461500" cy="3479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End-to-end ownership, from proposal to uptime</a:t>
            </a:r>
          </a:p>
        </p:txBody>
      </p:sp>
      <p:sp>
        <p:nvSpPr>
          <p:cNvPr id="8" name="Rectangle 7"/>
          <p:cNvSpPr/>
          <p:nvPr/>
        </p:nvSpPr>
        <p:spPr>
          <a:xfrm>
            <a:off x="2070100" y="2413000"/>
            <a:ext cx="7543354" cy="1905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09600" y="2921000"/>
            <a:ext cx="1397000" cy="5156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960"/>
              </a:lnSpc>
              <a:buNone/>
            </a:pPr>
            <a:r>
              <a:rPr sz="36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70100" y="3009900"/>
            <a:ext cx="9461500" cy="3479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Security designed in from the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070100" y="3492500"/>
            <a:ext cx="5867053" cy="19050"/>
          </a:xfrm>
          <a:prstGeom prst="rect">
            <a:avLst/>
          </a:prstGeom>
          <a:solidFill>
            <a:srgbClr val="00FF00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09600" y="4000500"/>
            <a:ext cx="1397000" cy="5156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960"/>
              </a:lnSpc>
              <a:buNone/>
            </a:pPr>
            <a:r>
              <a:rPr sz="36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70100" y="4089400"/>
            <a:ext cx="9461500" cy="3479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AI that ships to production, self-hosted when it must be</a:t>
            </a:r>
          </a:p>
        </p:txBody>
      </p:sp>
      <p:sp>
        <p:nvSpPr>
          <p:cNvPr id="14" name="!!cell-5"/>
          <p:cNvSpPr/>
          <p:nvPr/>
        </p:nvSpPr>
        <p:spPr>
          <a:xfrm>
            <a:off x="2070100" y="4572000"/>
            <a:ext cx="9387284" cy="19050"/>
          </a:xfrm>
          <a:prstGeom prst="rect">
            <a:avLst/>
          </a:prstGeom>
          <a:solidFill>
            <a:srgbClr val="0000FF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5" name="!!u04"/>
          <p:cNvSpPr txBox="1"/>
          <p:nvPr/>
        </p:nvSpPr>
        <p:spPr>
          <a:xfrm>
            <a:off x="609600" y="5080000"/>
            <a:ext cx="1397000" cy="51562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3960"/>
              </a:lnSpc>
              <a:buNone/>
            </a:pPr>
            <a:r>
              <a:rPr sz="3600" b="1" i="0">
                <a:gradFill>
                  <a:gsLst>
                    <a:gs pos="0">
                      <a:srgbClr val="FF2BD6"/>
                    </a:gs>
                    <a:gs pos="100000">
                      <a:srgbClr val="3D5AFE"/>
                    </a:gs>
                  </a:gsLst>
                  <a:lin ang="0" scaled="0"/>
                </a:gradFill>
                <a:latin typeface="Source Code Pro"/>
                <a:ea typeface="Source Code Pro"/>
                <a:cs typeface="Source Code Pro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070100" y="5168900"/>
            <a:ext cx="9461500" cy="3479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640"/>
              </a:lnSpc>
              <a:buNone/>
            </a:pPr>
            <a:r>
              <a:rPr sz="2200" b="1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</a:rPr>
              <a:t>A leader who still writes code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070100" y="5651500"/>
            <a:ext cx="5028902" cy="1905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rtlCol="0" anchor="ctr"/>
          <a:lstStyle/>
          <a:p/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4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9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3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8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82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7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1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8.xml><?xml version="1.0" encoding="utf-8"?>
<p:sld xmlns:mc="http://schemas.openxmlformats.org/markup-compatibility/2006" xmlns:p14="http://schemas.microsoft.com/office/powerpoint/2010/main" xmlns:p159="http://schemas.microsoft.com/office/powerpoint/2015/09/main" xmlns:a="http://schemas.openxmlformats.org/drawingml/2006/main" xmlns:p="http://schemas.openxmlformats.org/presentationml/2006/main" xmlns:r="http://schemas.openxmlformats.org/officeDocument/2006/relationships" mc:Ignorable="p14 p159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!!texture" descr="bgmain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eil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00000">
                  <a:alpha val="10000"/>
                </a:srgbClr>
              </a:gs>
              <a:gs pos="40000">
                <a:srgbClr val="000000">
                  <a:alpha val="40000"/>
                </a:srgbClr>
              </a:gs>
              <a:gs pos="100000">
                <a:srgbClr val="000000">
                  <a:alpha val="94000"/>
                </a:srgbClr>
              </a:gs>
            </a:gsLst>
            <a:lin scaled="0" ang="540000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4" name="!!rgb-hairline"/>
          <p:cNvSpPr/>
          <p:nvPr/>
        </p:nvSpPr>
        <p:spPr>
          <a:xfrm>
            <a:off x="609600" y="368300"/>
            <a:ext cx="10972800" cy="2540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5" name="!!label"/>
          <p:cNvSpPr txBox="1"/>
          <p:nvPr/>
        </p:nvSpPr>
        <p:spPr>
          <a:xfrm>
            <a:off x="609600" y="508000"/>
            <a:ext cx="8636000" cy="16129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70"/>
              </a:lnSpc>
              <a:buNone/>
            </a:pPr>
            <a:r>
              <a:rPr sz="900" b="0" i="0" spc="16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CONTACT</a:t>
            </a:r>
          </a:p>
        </p:txBody>
      </p:sp>
      <p:sp>
        <p:nvSpPr>
          <p:cNvPr id="6" name="!!counter"/>
          <p:cNvSpPr txBox="1"/>
          <p:nvPr/>
        </p:nvSpPr>
        <p:spPr>
          <a:xfrm>
            <a:off x="9550400" y="508000"/>
            <a:ext cx="2032000" cy="15494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r">
              <a:lnSpc>
                <a:spcPts val="1120"/>
              </a:lnSpc>
              <a:buNone/>
            </a:pPr>
            <a:r>
              <a:rPr sz="800" b="0" i="0">
                <a:solidFill>
                  <a:srgbClr val="FAFAFA"/>
                </a:solidFill>
                <a:latin typeface="Press Start 2P"/>
                <a:ea typeface="Press Start 2P"/>
                <a:cs typeface="Press Start 2P"/>
              </a:rPr>
              <a:t>38</a:t>
            </a:r>
            <a:r>
              <a:rPr sz="800" b="0" i="0">
                <a:solidFill>
                  <a:srgbClr val="9E9E9E"/>
                </a:solidFill>
                <a:latin typeface="Press Start 2P"/>
                <a:ea typeface="Press Start 2P"/>
                <a:cs typeface="Press Start 2P"/>
              </a:rPr>
              <a:t> / 38</a:t>
            </a:r>
          </a:p>
        </p:txBody>
      </p:sp>
      <p:sp>
        <p:nvSpPr>
          <p:cNvPr id="7" name="!!name"/>
          <p:cNvSpPr txBox="1"/>
          <p:nvPr/>
        </p:nvSpPr>
        <p:spPr>
          <a:xfrm>
            <a:off x="609600" y="2540000"/>
            <a:ext cx="10795000" cy="1060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0"/>
              </a:lnSpc>
              <a:buNone/>
            </a:pPr>
            <a:r>
              <a:rPr sz="7500" b="1" i="0" spc="-100">
                <a:ln w="15240">
                  <a:solidFill>
                    <a:srgbClr val="FAFAFA"/>
                  </a:solidFill>
                </a:ln>
                <a:noFill/>
                <a:latin typeface="Source Code Pro"/>
                <a:ea typeface="Source Code Pro"/>
                <a:cs typeface="Source Code Pro"/>
              </a:rPr>
              <a:t>Get in touch</a:t>
            </a:r>
          </a:p>
        </p:txBody>
      </p:sp>
      <p:sp>
        <p:nvSpPr>
          <p:cNvPr id="8" name="!!u04"/>
          <p:cNvSpPr/>
          <p:nvPr/>
        </p:nvSpPr>
        <p:spPr>
          <a:xfrm>
            <a:off x="609600" y="3746500"/>
            <a:ext cx="6731000" cy="31750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33300">
                <a:srgbClr val="FF0000"/>
              </a:gs>
              <a:gs pos="33400">
                <a:srgbClr val="00FF00"/>
              </a:gs>
              <a:gs pos="66600">
                <a:srgbClr val="00FF00"/>
              </a:gs>
              <a:gs pos="66700">
                <a:srgbClr val="0000FF"/>
              </a:gs>
              <a:gs pos="100000">
                <a:srgbClr val="0000FF"/>
              </a:gs>
            </a:gsLst>
            <a:lin scaled="0" ang="0"/>
          </a:gra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09600" y="4000500"/>
            <a:ext cx="8255000" cy="279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ts val="2100"/>
              </a:lnSpc>
              <a:buNone/>
            </a:pPr>
            <a:r>
              <a:rPr sz="1500" b="0" i="0">
                <a:solidFill>
                  <a:srgbClr val="E6E6E6"/>
                </a:solidFill>
                <a:latin typeface="Montserrat"/>
                <a:ea typeface="Montserrat"/>
                <a:cs typeface="Montserrat"/>
              </a:rPr>
              <a:t>Available for senior full-stack, DevSecOps, AI and technical leadership roles.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826000"/>
            <a:ext cx="7620000" cy="27686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80"/>
              </a:lnSpc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EMAIL   </a:t>
            </a:r>
            <a:r>
              <a:rPr sz="16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3"/>
              </a:rPr>
              <a:t>abchaudary@outlook.com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245100"/>
            <a:ext cx="7620000" cy="27686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80"/>
              </a:lnSpc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LINKEDIN   </a:t>
            </a:r>
            <a:r>
              <a:rPr sz="16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4"/>
              </a:rPr>
              <a:t>linkedin.com/in/abchaudary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664200"/>
            <a:ext cx="7620000" cy="27686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080"/>
              </a:lnSpc>
              <a:buNone/>
            </a:pPr>
            <a:r>
              <a:rPr sz="900" b="0" i="0">
                <a:solidFill>
                  <a:srgbClr val="B5B5B5"/>
                </a:solidFill>
                <a:latin typeface="Source Code Pro"/>
                <a:ea typeface="Source Code Pro"/>
                <a:cs typeface="Source Code Pro"/>
              </a:rPr>
              <a:t>SITE   </a:t>
            </a:r>
            <a:r>
              <a:rPr sz="1600" b="0" i="0">
                <a:solidFill>
                  <a:srgbClr val="FAFAFA"/>
                </a:solidFill>
                <a:latin typeface="Source Code Pro"/>
                <a:ea typeface="Source Code Pro"/>
                <a:cs typeface="Source Code Pro"/>
                <a:hlinkClick r:id="rId5"/>
              </a:rPr>
              <a:t>abchaudary.me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9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6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36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91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46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1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AFAFA"/>
      </a:hlink>
      <a:folHlink>
        <a:srgbClr val="D4D4D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